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8" r:id="rId4"/>
    <p:sldId id="264" r:id="rId5"/>
    <p:sldId id="282" r:id="rId6"/>
    <p:sldId id="266" r:id="rId7"/>
    <p:sldId id="283" r:id="rId8"/>
    <p:sldId id="285" r:id="rId9"/>
    <p:sldId id="265" r:id="rId10"/>
    <p:sldId id="267" r:id="rId11"/>
    <p:sldId id="268" r:id="rId12"/>
    <p:sldId id="257" r:id="rId13"/>
    <p:sldId id="262" r:id="rId14"/>
    <p:sldId id="263" r:id="rId15"/>
    <p:sldId id="261" r:id="rId16"/>
    <p:sldId id="270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/>
    <p:restoredTop sz="96782"/>
  </p:normalViewPr>
  <p:slideViewPr>
    <p:cSldViewPr snapToGrid="0">
      <p:cViewPr varScale="1">
        <p:scale>
          <a:sx n="123" d="100"/>
          <a:sy n="123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C4444-378F-8713-A288-76858066B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26D273-1E94-7D31-DDEC-2C5BE694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3065B0-ADA9-91C5-3435-4F800170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74A35-7E59-BE6C-B7B4-BDD673F9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2797D-CFE0-7109-609A-A5DB2D65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382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ADCDA-DE05-5CF3-5396-5EBCB967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BAF348-81A5-79BC-5887-C617BA093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CA1A3-1394-5B5A-1851-72562343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D56A8D-6511-DC1D-C50C-21C5002C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B6BACA-457D-25E5-FB03-4B703C1F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005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5EA624-EDB0-A8D2-F237-0307C6609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6E713-1A49-641E-D262-ADE9605D1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3284F8-6DC4-4181-607C-CE8E8C22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DF9956-1FE6-0ED6-3164-4E34582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A24F0C-23C0-DEF1-F712-D4298582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733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C05DB-DD88-C7A5-F663-7785309E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A2618F-B3DD-F64E-6174-41EF35019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E7AAD-2868-5EE3-8971-D5F34E630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B619B7-7C7F-3218-7DD6-7DAABD36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E6C938-8D3C-1862-2F75-042200FF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270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ED615-007A-5AA7-0FC3-D207421EF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7435B6-CBC4-00BB-B1CA-216CC4B13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B6CF0C-F58E-E870-BA0D-6CCE019A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46D7AE-0E01-D395-C267-D78733736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816B08-3203-7D5F-490B-03F1848B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245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EEBD6-9A03-A59D-97E3-6FE067FB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68D1F4-A905-3822-34A9-C777E3B23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B8175A-11D9-6BD6-1ACB-E9FE7456C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4E59A2-8DE8-319F-553D-ADF92722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9AA1EE-9BD5-AFEB-243E-DC985BD0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074298-923D-8E10-D921-46576323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419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F87DC-271F-E185-CADA-5914E52D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33226C-C7F4-CA2F-34EE-A29C814C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3B25C-4293-FE5F-A01F-67E186BA4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89CAC2-84A2-C965-5856-B8D49EFA5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1DDF78-419B-9FD3-5EC7-212988E3E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342291C-CF5A-3352-2C8C-92B8C7B2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DDD696-2101-3AC4-B6CA-0D72D1B6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8D66B5-B57F-FF2B-AD67-717A8DE8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223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5E763-38E7-B4EB-5AC2-7861A9B9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12E286-40AF-780C-2A4C-266A8C68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ED4E0C-EB71-A660-3181-3B393272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DF219B-7B5F-488B-655F-356E8D53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350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80E249-23F9-35FE-6019-C0B039E0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FDE37C-AC21-51EF-0D28-F4555271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237EFD-D2A2-6C8F-95CD-ADCC0DA5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9365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6A4E7-0AAD-B1BC-8E27-83EE0D3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93F17C-FCBC-8991-F617-311F34D7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DB764A-E213-FB1A-0CB3-F26CDA1B3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E66D3F-F5A2-0EDB-50D6-A23875FD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C14215-9E9F-2FF2-F521-D81615E3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97FE53-C88F-E4A8-1911-04AAA028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923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1B7D4-C9B6-46A1-9BDB-5E0E63B5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F3AA38-C6D0-69E3-B2FD-FCC7F08BC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752C2A-EA1A-A184-AE1E-08664E1AA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C711FA-E9A1-591E-B90A-8EABD476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540748-25F4-B990-3770-A9364DF4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7A8958-1301-D772-3EFC-B428D959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28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54BA50-48CA-8CB6-F51A-A581E244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385408-AF37-A8B8-660F-82633CB46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AF7CB-F63B-9CF8-D2F0-5A3F1D6FD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CF8AA-5029-BE4A-8F05-99337C42970C}" type="datetimeFigureOut">
              <a:rPr lang="es-ES_tradnl" smtClean="0"/>
              <a:t>26/10/25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DC5E15-47C0-1E1F-B30A-FC00430A5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351B69-1345-382C-7191-26B90A05F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F23150-BF33-E144-A24D-96A142A81A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83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27580-E459-5E9F-0FBC-B32FB7656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0639" y="2977406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pic>
        <p:nvPicPr>
          <p:cNvPr id="5" name="Imagen 4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71888626-66E7-929A-F764-CE4F268A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52"/>
            <a:ext cx="10208712" cy="2707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9965D2-6A3D-4D0F-E348-16E3913CA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397" y="4760979"/>
            <a:ext cx="2786545" cy="18507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E18561-B378-935D-E4D1-56368A042790}"/>
              </a:ext>
            </a:extLst>
          </p:cNvPr>
          <p:cNvSpPr txBox="1"/>
          <p:nvPr/>
        </p:nvSpPr>
        <p:spPr>
          <a:xfrm>
            <a:off x="2944453" y="5347936"/>
            <a:ext cx="60827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</a:rPr>
              <a:t>Eva Montalvá Orón</a:t>
            </a:r>
          </a:p>
          <a:p>
            <a:pPr algn="r"/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</a:rPr>
              <a:t>Hospital Universitari i Politècnic La Fe</a:t>
            </a:r>
          </a:p>
          <a:p>
            <a:pPr algn="r"/>
            <a:r>
              <a:rPr lang="es-ES_tradnl" sz="2800" dirty="0">
                <a:solidFill>
                  <a:schemeClr val="accent1">
                    <a:lumMod val="75000"/>
                  </a:schemeClr>
                </a:solidFill>
              </a:rPr>
              <a:t>Valencia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48FA55C-A68C-927C-2883-E038D0FBE89F}"/>
              </a:ext>
            </a:extLst>
          </p:cNvPr>
          <p:cNvCxnSpPr/>
          <p:nvPr/>
        </p:nvCxnSpPr>
        <p:spPr>
          <a:xfrm>
            <a:off x="1156771" y="4307595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71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AE240-5630-DF31-22B3-E30F3620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5B72E-7DCE-B254-FEF6-D8B3D3DF7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711827B-3025-BF27-35DE-4B9A1BA8F2C3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726B7F9-F700-B465-84D2-92E28304C727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42B4F177-A2AF-455D-C99C-622E84581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0E15417B-7AEF-B3E6-ADA6-C2312AE9EC0E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E6015A25-2D54-8BCA-8C85-A658133E1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296378-C530-AC71-930C-E10539DD64D5}"/>
              </a:ext>
            </a:extLst>
          </p:cNvPr>
          <p:cNvSpPr txBox="1"/>
          <p:nvPr/>
        </p:nvSpPr>
        <p:spPr>
          <a:xfrm>
            <a:off x="330707" y="1347274"/>
            <a:ext cx="312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3.- Cuestiones éticas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AB5EC6-0F5D-72B2-2AA7-263F4CF7B7FD}"/>
              </a:ext>
            </a:extLst>
          </p:cNvPr>
          <p:cNvSpPr txBox="1"/>
          <p:nvPr/>
        </p:nvSpPr>
        <p:spPr>
          <a:xfrm>
            <a:off x="1076673" y="1996488"/>
            <a:ext cx="8730980" cy="4695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Definición de </a:t>
            </a:r>
            <a:r>
              <a:rPr lang="es-ES_tradnl" sz="2000" dirty="0" err="1">
                <a:solidFill>
                  <a:schemeClr val="accent1">
                    <a:lumMod val="50000"/>
                  </a:schemeClr>
                </a:solidFill>
              </a:rPr>
              <a:t>irresecabilidad</a:t>
            </a: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 de enfermedad: Aspecto subjetivo.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Limitación de órganos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Priorización en lista de espera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Competitividad con otras indicaciones de trasplante hepático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Competitividad con otras indicaciones oncológicas de trasplante hepático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HCC (criterios de Milán): SG 5 años &gt; 75 %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Colangiocarcinoma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</a:rPr>
              <a:t>perihiliar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 (protocolo Clínica Mayo): SG 5 años: 53 % - 82 %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Metástasis de TNE (criterios de Milán): SG 5 años: 73 % - 98 %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Colangiocarcinoma intrahepático (</a:t>
            </a:r>
            <a:r>
              <a:rPr lang="es-ES_tradnl" i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es-ES_tradn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i="1" dirty="0" err="1">
                <a:solidFill>
                  <a:schemeClr val="accent1">
                    <a:lumMod val="50000"/>
                  </a:schemeClr>
                </a:solidFill>
              </a:rPr>
              <a:t>early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): SG 5 años: 65 %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endParaRPr lang="es-ES_tradn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6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5444-18A9-894B-F769-52BD75EB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49205-BE9C-9BA2-A592-CBA0F8EB1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7E5448-A995-8306-6E38-ED8168DAA8F4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78C2EDF-385A-44FE-3B9A-9620A351992B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0368560A-CEE0-BAEF-7F70-6BFA4EE2D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8DEB7B09-4C65-20EA-7AB4-393DA5C16EF6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17B169C0-85DB-65EC-418F-73B4D789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EF05A6-1451-D3B1-4EF4-E2B60AE9144C}"/>
              </a:ext>
            </a:extLst>
          </p:cNvPr>
          <p:cNvSpPr txBox="1"/>
          <p:nvPr/>
        </p:nvSpPr>
        <p:spPr>
          <a:xfrm>
            <a:off x="330707" y="1347274"/>
            <a:ext cx="7171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4.- Innovación. Cuestiones pendientes de resolver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AC3AF2-575D-AD7A-101B-C1A3C58CBE71}"/>
              </a:ext>
            </a:extLst>
          </p:cNvPr>
          <p:cNvSpPr txBox="1"/>
          <p:nvPr/>
        </p:nvSpPr>
        <p:spPr>
          <a:xfrm>
            <a:off x="1029903" y="1873126"/>
            <a:ext cx="10563370" cy="493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Limitación de órganos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Donación en vivo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Técnica RAPID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Uso de perfusión </a:t>
            </a:r>
            <a:r>
              <a:rPr lang="es-ES_tradnl" sz="2000" i="1" dirty="0">
                <a:solidFill>
                  <a:schemeClr val="accent1">
                    <a:lumMod val="50000"/>
                  </a:schemeClr>
                </a:solidFill>
              </a:rPr>
              <a:t>ex-vivo </a:t>
            </a: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(hipo y </a:t>
            </a:r>
            <a:r>
              <a:rPr lang="es-ES_tradnl" sz="2000" dirty="0" err="1">
                <a:solidFill>
                  <a:schemeClr val="accent1">
                    <a:lumMod val="50000"/>
                  </a:schemeClr>
                </a:solidFill>
              </a:rPr>
              <a:t>normotermia</a:t>
            </a:r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s-ES_tradnl" sz="20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Integración de PET (MTV) y </a:t>
            </a:r>
            <a:r>
              <a:rPr lang="es-ES_tradnl" sz="2200" dirty="0" err="1">
                <a:solidFill>
                  <a:schemeClr val="accent1">
                    <a:lumMod val="50000"/>
                  </a:schemeClr>
                </a:solidFill>
              </a:rPr>
              <a:t>radiómica</a:t>
            </a: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 en la toma de decisiones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Integración de modelos clínico-biológicos y algoritmos de inteligencia artificial para selección de casos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Inmunosupresión más adecuada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Papel de la inmunoterapia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Papel de la biopsia líquida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S_tradnl" sz="2200" dirty="0">
                <a:solidFill>
                  <a:schemeClr val="accent1">
                    <a:lumMod val="50000"/>
                  </a:schemeClr>
                </a:solidFill>
              </a:rPr>
              <a:t>Calidad de vida</a:t>
            </a:r>
          </a:p>
        </p:txBody>
      </p:sp>
    </p:spTree>
    <p:extLst>
      <p:ext uri="{BB962C8B-B14F-4D97-AF65-F5344CB8AC3E}">
        <p14:creationId xmlns:p14="http://schemas.microsoft.com/office/powerpoint/2010/main" val="250831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D9DD-D7A3-D5B3-A35E-5A48D169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DF9B3-B079-32B4-BA4A-95C752AE8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FDE5972-E27C-4BD5-F9D0-A78324258652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5BB149C-F0AB-08BE-F4BA-521D33405C2B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45FE3813-E67C-5337-6605-58DC2F76D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D93A8495-B776-0BBC-5B29-C3B0D2C39B37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0FD8F0D-4A52-2E95-6BB7-70FE755D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EA5339A-F2A8-C75D-ED06-EE5BCC0C9553}"/>
              </a:ext>
            </a:extLst>
          </p:cNvPr>
          <p:cNvSpPr txBox="1"/>
          <p:nvPr/>
        </p:nvSpPr>
        <p:spPr>
          <a:xfrm>
            <a:off x="6664393" y="2882289"/>
            <a:ext cx="5333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144463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Estudio clínico = criterios SECA II / </a:t>
            </a:r>
            <a:r>
              <a:rPr lang="es-ES_tradnl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TransMet</a:t>
            </a:r>
            <a:endParaRPr lang="es-ES_tradnl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144463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Estudio de la calidad de vida (QLQ-C30)</a:t>
            </a:r>
          </a:p>
          <a:p>
            <a:pPr marL="285750" indent="-144463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Estudio del perfil molecular (1º año)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01BB80-093A-77F0-1F53-EC8BCAF49332}"/>
              </a:ext>
            </a:extLst>
          </p:cNvPr>
          <p:cNvSpPr txBox="1"/>
          <p:nvPr/>
        </p:nvSpPr>
        <p:spPr>
          <a:xfrm>
            <a:off x="330707" y="1347274"/>
            <a:ext cx="1029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</a:rPr>
              <a:t>Estudio TRASMETIR </a:t>
            </a: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(NCT 04616495)</a:t>
            </a:r>
          </a:p>
          <a:p>
            <a:r>
              <a:rPr lang="es-ES_tradnl" sz="2400" b="1" dirty="0" err="1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s-ES_tradnl" sz="2400" dirty="0" err="1">
                <a:solidFill>
                  <a:schemeClr val="accent1">
                    <a:lumMod val="50000"/>
                  </a:schemeClr>
                </a:solidFill>
              </a:rPr>
              <a:t>plante</a:t>
            </a: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 hepático por </a:t>
            </a:r>
            <a:r>
              <a:rPr lang="es-ES_tradnl" sz="2400" b="1" dirty="0" err="1">
                <a:solidFill>
                  <a:schemeClr val="accent1">
                    <a:lumMod val="50000"/>
                  </a:schemeClr>
                </a:solidFill>
              </a:rPr>
              <a:t>MET</a:t>
            </a:r>
            <a:r>
              <a:rPr lang="es-ES_tradnl" sz="2400" dirty="0" err="1">
                <a:solidFill>
                  <a:schemeClr val="accent1">
                    <a:lumMod val="50000"/>
                  </a:schemeClr>
                </a:solidFill>
              </a:rPr>
              <a:t>ástasis</a:t>
            </a: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 de carcinoma colorrectal </a:t>
            </a:r>
            <a:r>
              <a:rPr lang="es-ES_tradnl" sz="2400" b="1" dirty="0" err="1">
                <a:solidFill>
                  <a:schemeClr val="accent1">
                    <a:lumMod val="50000"/>
                  </a:schemeClr>
                </a:solidFill>
              </a:rPr>
              <a:t>IR</a:t>
            </a:r>
            <a:r>
              <a:rPr lang="es-ES_tradnl" sz="2400" dirty="0" err="1">
                <a:solidFill>
                  <a:schemeClr val="accent1">
                    <a:lumMod val="50000"/>
                  </a:schemeClr>
                </a:solidFill>
              </a:rPr>
              <a:t>resecables</a:t>
            </a:r>
            <a:endParaRPr lang="es-ES_tradn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CA22553-2136-D759-F942-C258B0A2FD7D}"/>
              </a:ext>
            </a:extLst>
          </p:cNvPr>
          <p:cNvGrpSpPr/>
          <p:nvPr/>
        </p:nvGrpSpPr>
        <p:grpSpPr>
          <a:xfrm>
            <a:off x="246262" y="2447892"/>
            <a:ext cx="5656946" cy="1591266"/>
            <a:chOff x="315078" y="1547102"/>
            <a:chExt cx="8728204" cy="268517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FF14FE8-5B6D-99C2-18CA-F8CC2003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78" y="1547102"/>
              <a:ext cx="8480594" cy="2489530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DD71BD1-58D7-1924-8611-F848D71D72B9}"/>
                </a:ext>
              </a:extLst>
            </p:cNvPr>
            <p:cNvSpPr txBox="1"/>
            <p:nvPr/>
          </p:nvSpPr>
          <p:spPr>
            <a:xfrm>
              <a:off x="5682063" y="3868723"/>
              <a:ext cx="3361219" cy="36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800" i="0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Transplantation</a:t>
              </a:r>
              <a:r>
                <a:rPr lang="es-ES" sz="800" i="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. 2021;105(3):602-7</a:t>
              </a:r>
              <a:endParaRPr lang="es-ES_tradnl" sz="800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735D5F-0CAA-B8EC-176A-5F9E02FBD0E5}"/>
              </a:ext>
            </a:extLst>
          </p:cNvPr>
          <p:cNvSpPr txBox="1"/>
          <p:nvPr/>
        </p:nvSpPr>
        <p:spPr>
          <a:xfrm>
            <a:off x="-65299" y="4960237"/>
            <a:ext cx="160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Unidades</a:t>
            </a:r>
          </a:p>
          <a:p>
            <a:pPr algn="ctr"/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españolas </a:t>
            </a:r>
          </a:p>
          <a:p>
            <a:pPr algn="ctr"/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 trasplante hepático</a:t>
            </a:r>
          </a:p>
        </p:txBody>
      </p:sp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66B7394B-8DA1-82D3-A211-E38C08000F22}"/>
              </a:ext>
            </a:extLst>
          </p:cNvPr>
          <p:cNvSpPr/>
          <p:nvPr/>
        </p:nvSpPr>
        <p:spPr>
          <a:xfrm>
            <a:off x="1626400" y="5169273"/>
            <a:ext cx="376571" cy="7217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3E548DA-338A-530B-DF0F-E51DFFC4F49A}"/>
              </a:ext>
            </a:extLst>
          </p:cNvPr>
          <p:cNvSpPr txBox="1"/>
          <p:nvPr/>
        </p:nvSpPr>
        <p:spPr>
          <a:xfrm>
            <a:off x="1997043" y="4791466"/>
            <a:ext cx="1377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Comité evaluador</a:t>
            </a:r>
          </a:p>
          <a:p>
            <a:pPr algn="ctr"/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único para inclusión de casos</a:t>
            </a:r>
          </a:p>
        </p:txBody>
      </p:sp>
      <p:sp>
        <p:nvSpPr>
          <p:cNvPr id="16" name="Flecha derecha 15">
            <a:extLst>
              <a:ext uri="{FF2B5EF4-FFF2-40B4-BE49-F238E27FC236}">
                <a16:creationId xmlns:a16="http://schemas.microsoft.com/office/drawing/2014/main" id="{3396803F-CF7C-1719-19E1-ECF3EBBE0C06}"/>
              </a:ext>
            </a:extLst>
          </p:cNvPr>
          <p:cNvSpPr/>
          <p:nvPr/>
        </p:nvSpPr>
        <p:spPr>
          <a:xfrm>
            <a:off x="3412664" y="5175752"/>
            <a:ext cx="397340" cy="7217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61DC49A-7CB4-E9B4-FB1F-F94C0E2B265E}"/>
              </a:ext>
            </a:extLst>
          </p:cNvPr>
          <p:cNvSpPr txBox="1"/>
          <p:nvPr/>
        </p:nvSpPr>
        <p:spPr>
          <a:xfrm>
            <a:off x="6770060" y="2439268"/>
            <a:ext cx="5504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Tamaño muestral = 30 (reclutamiento finalizado)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1F3B06B5-99D5-61B7-A480-DABB88710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87435"/>
              </p:ext>
            </p:extLst>
          </p:nvPr>
        </p:nvGraphicFramePr>
        <p:xfrm>
          <a:off x="4003840" y="4393365"/>
          <a:ext cx="5305810" cy="226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50">
                  <a:extLst>
                    <a:ext uri="{9D8B030D-6E8A-4147-A177-3AD203B41FA5}">
                      <a16:colId xmlns:a16="http://schemas.microsoft.com/office/drawing/2014/main" val="1543313469"/>
                    </a:ext>
                  </a:extLst>
                </a:gridCol>
                <a:gridCol w="2185809">
                  <a:extLst>
                    <a:ext uri="{9D8B030D-6E8A-4147-A177-3AD203B41FA5}">
                      <a16:colId xmlns:a16="http://schemas.microsoft.com/office/drawing/2014/main" val="3463569664"/>
                    </a:ext>
                  </a:extLst>
                </a:gridCol>
                <a:gridCol w="2353451">
                  <a:extLst>
                    <a:ext uri="{9D8B030D-6E8A-4147-A177-3AD203B41FA5}">
                      <a16:colId xmlns:a16="http://schemas.microsoft.com/office/drawing/2014/main" val="1684816758"/>
                    </a:ext>
                  </a:extLst>
                </a:gridCol>
              </a:tblGrid>
              <a:tr h="46711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Año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Casos evaluados</a:t>
                      </a:r>
                    </a:p>
                    <a:p>
                      <a:pPr algn="ctr"/>
                      <a:r>
                        <a:rPr lang="es-ES_tradnl" sz="1400" dirty="0"/>
                        <a:t>(n = 73)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Casos trasplantados</a:t>
                      </a:r>
                    </a:p>
                    <a:p>
                      <a:pPr algn="ctr"/>
                      <a:r>
                        <a:rPr lang="es-ES_tradnl" sz="1400" dirty="0"/>
                        <a:t>(n = 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056093"/>
                  </a:ext>
                </a:extLst>
              </a:tr>
              <a:tr h="307099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83239"/>
                  </a:ext>
                </a:extLst>
              </a:tr>
              <a:tr h="307099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043853"/>
                  </a:ext>
                </a:extLst>
              </a:tr>
              <a:tr h="307099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903827"/>
                  </a:ext>
                </a:extLst>
              </a:tr>
              <a:tr h="307099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670407"/>
                  </a:ext>
                </a:extLst>
              </a:tr>
              <a:tr h="46711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(hasta 13/5/25)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(hasta 28/7/25)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055506"/>
                  </a:ext>
                </a:extLst>
              </a:tr>
            </a:tbl>
          </a:graphicData>
        </a:graphic>
      </p:graphicFrame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4071B4BF-6F52-C0EE-3A31-6D83799EEB67}"/>
              </a:ext>
            </a:extLst>
          </p:cNvPr>
          <p:cNvSpPr/>
          <p:nvPr/>
        </p:nvSpPr>
        <p:spPr>
          <a:xfrm>
            <a:off x="9486889" y="5153981"/>
            <a:ext cx="397340" cy="7217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6A7F318-96FB-4970-E46B-E21A5602163F}"/>
              </a:ext>
            </a:extLst>
          </p:cNvPr>
          <p:cNvSpPr txBox="1"/>
          <p:nvPr/>
        </p:nvSpPr>
        <p:spPr>
          <a:xfrm>
            <a:off x="9930835" y="4427774"/>
            <a:ext cx="21683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0350">
              <a:spcAft>
                <a:spcPts val="600"/>
              </a:spcAft>
              <a:buFont typeface="Wingdings" pitchFamily="2" charset="2"/>
              <a:buChar char="ü"/>
            </a:pPr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Aceptación de la    indicación</a:t>
            </a:r>
          </a:p>
          <a:p>
            <a:pPr marL="269875" indent="-260350">
              <a:spcAft>
                <a:spcPts val="600"/>
              </a:spcAft>
              <a:buFont typeface="Wingdings" pitchFamily="2" charset="2"/>
              <a:buChar char="ü"/>
            </a:pPr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Auditoría de la indicación</a:t>
            </a:r>
          </a:p>
          <a:p>
            <a:pPr marL="269875" indent="-260350">
              <a:spcAft>
                <a:spcPts val="600"/>
              </a:spcAft>
              <a:buFont typeface="Wingdings" pitchFamily="2" charset="2"/>
              <a:buChar char="ü"/>
            </a:pPr>
            <a:r>
              <a:rPr lang="es-ES_trad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Grupo de trabajo: SETH-TRASMETIR-ONT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F664CA7-9711-C572-921C-F71871F36B5F}"/>
              </a:ext>
            </a:extLst>
          </p:cNvPr>
          <p:cNvCxnSpPr/>
          <p:nvPr/>
        </p:nvCxnSpPr>
        <p:spPr>
          <a:xfrm>
            <a:off x="354384" y="4181426"/>
            <a:ext cx="1128310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79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304E6-A477-857F-2320-0AE256F3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330D4-5ABD-A67A-994C-999885FB9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9F30E98-04C0-774E-C6B9-610C5406FF84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844D8C2-7480-5726-8B9A-DC10505F6E82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5BDA1938-08F3-C2B7-FB39-470DFA7D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FC9B3F67-D063-1D8D-0113-8CE2098E2EAB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31A4F86-FD3C-C54D-6368-83D63A29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3B4C3E-8815-67A0-C97F-567D42F482F1}"/>
              </a:ext>
            </a:extLst>
          </p:cNvPr>
          <p:cNvSpPr txBox="1"/>
          <p:nvPr/>
        </p:nvSpPr>
        <p:spPr>
          <a:xfrm>
            <a:off x="520369" y="1784832"/>
            <a:ext cx="984908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Implicación necesaria de unidades oncológicas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Información al paciente: Expectativas. Proceso largo. Complicaciones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No todos los escenarios clínicos están recogidos en los criterios de inclusión/exclusión (</a:t>
            </a:r>
            <a:r>
              <a:rPr lang="es-ES_tradnl" i="1" dirty="0">
                <a:solidFill>
                  <a:schemeClr val="accent1">
                    <a:lumMod val="50000"/>
                  </a:schemeClr>
                </a:solidFill>
              </a:rPr>
              <a:t>cronología de la enfermedad)</a:t>
            </a: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Toma de decisión de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</a:rPr>
              <a:t>irresecabilidad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 con TC inicial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Resecabilidad quirúrgica ⍯ Resecabilidad oncológica</a:t>
            </a:r>
          </a:p>
          <a:p>
            <a:pPr marL="742950" lvl="1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Respuesta radiológica ⍯ Respuesta anatomopatológica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Investigación exhaustiva de enfermedad extrahepática</a:t>
            </a:r>
          </a:p>
          <a:p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Suspensión de QT al incluir en lista de espera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Priorización en lista de espera </a:t>
            </a:r>
          </a:p>
          <a:p>
            <a:pPr marL="285750" indent="-285750">
              <a:spcAft>
                <a:spcPts val="9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Actualización periódica en lista de espera (descartar progresión)</a:t>
            </a:r>
          </a:p>
          <a:p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Biopsia intraoperatoria sistemática de adenopatías hilio hepático</a:t>
            </a:r>
          </a:p>
          <a:p>
            <a:pPr marL="285750" indent="-285750">
              <a:spcAft>
                <a:spcPts val="300"/>
              </a:spcAft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Dificultad de técnica quirúrgica si resecciones hepáticas previas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947ED1-C567-09EA-B2EB-7EDE4171CCC1}"/>
              </a:ext>
            </a:extLst>
          </p:cNvPr>
          <p:cNvSpPr txBox="1"/>
          <p:nvPr/>
        </p:nvSpPr>
        <p:spPr>
          <a:xfrm>
            <a:off x="330707" y="1347274"/>
            <a:ext cx="6435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Estudio TRASMETIR. </a:t>
            </a:r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</a:rPr>
              <a:t>¿Qué hemos aprendido?</a:t>
            </a:r>
          </a:p>
          <a:p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91D7627-F674-2035-75AB-0C966A661B0F}"/>
              </a:ext>
            </a:extLst>
          </p:cNvPr>
          <p:cNvCxnSpPr>
            <a:cxnSpLocks/>
          </p:cNvCxnSpPr>
          <p:nvPr/>
        </p:nvCxnSpPr>
        <p:spPr>
          <a:xfrm>
            <a:off x="10209230" y="1804082"/>
            <a:ext cx="0" cy="238290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CF298A-E18C-22F1-1838-C0CF24A42E05}"/>
              </a:ext>
            </a:extLst>
          </p:cNvPr>
          <p:cNvSpPr txBox="1"/>
          <p:nvPr/>
        </p:nvSpPr>
        <p:spPr>
          <a:xfrm>
            <a:off x="10510617" y="2626449"/>
            <a:ext cx="100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/>
              <a:t>Fase de </a:t>
            </a:r>
          </a:p>
          <a:p>
            <a:r>
              <a:rPr lang="es-ES_tradnl" sz="1600" dirty="0"/>
              <a:t>inclusión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A6FB6558-08F2-1BE3-F181-ECB601824945}"/>
              </a:ext>
            </a:extLst>
          </p:cNvPr>
          <p:cNvCxnSpPr>
            <a:cxnSpLocks/>
          </p:cNvCxnSpPr>
          <p:nvPr/>
        </p:nvCxnSpPr>
        <p:spPr>
          <a:xfrm>
            <a:off x="10209230" y="4605172"/>
            <a:ext cx="10997" cy="95713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09F66-B7A9-B773-3619-898CD47F848E}"/>
              </a:ext>
            </a:extLst>
          </p:cNvPr>
          <p:cNvSpPr txBox="1"/>
          <p:nvPr/>
        </p:nvSpPr>
        <p:spPr>
          <a:xfrm>
            <a:off x="10521813" y="4747949"/>
            <a:ext cx="137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/>
              <a:t>Fase de </a:t>
            </a:r>
          </a:p>
          <a:p>
            <a:r>
              <a:rPr lang="es-ES_tradnl" sz="1600" dirty="0" err="1"/>
              <a:t>pretrasplante</a:t>
            </a:r>
            <a:endParaRPr lang="es-ES_tradnl" sz="1600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A1C7E94-004C-7DE9-6314-82005D6100CE}"/>
              </a:ext>
            </a:extLst>
          </p:cNvPr>
          <p:cNvCxnSpPr>
            <a:cxnSpLocks/>
          </p:cNvCxnSpPr>
          <p:nvPr/>
        </p:nvCxnSpPr>
        <p:spPr>
          <a:xfrm flipH="1">
            <a:off x="10220227" y="5978049"/>
            <a:ext cx="1570" cy="56403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EEDDED5-DE10-1BFD-2940-DED24C1B8742}"/>
              </a:ext>
            </a:extLst>
          </p:cNvPr>
          <p:cNvSpPr txBox="1"/>
          <p:nvPr/>
        </p:nvSpPr>
        <p:spPr>
          <a:xfrm>
            <a:off x="10523383" y="5973817"/>
            <a:ext cx="1498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/>
              <a:t>Fase </a:t>
            </a:r>
          </a:p>
          <a:p>
            <a:r>
              <a:rPr lang="es-ES_tradnl" sz="1600" dirty="0"/>
              <a:t>intraoperatoria</a:t>
            </a:r>
          </a:p>
        </p:txBody>
      </p:sp>
    </p:spTree>
    <p:extLst>
      <p:ext uri="{BB962C8B-B14F-4D97-AF65-F5344CB8AC3E}">
        <p14:creationId xmlns:p14="http://schemas.microsoft.com/office/powerpoint/2010/main" val="236843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5FA6C-7301-3D17-825F-EDFB4E1B8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40419-AE9B-2290-F177-E4A66C94B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324346C-7891-29D3-5A3F-FE80392B7BB4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C6E74FA-031F-D245-171C-BD7CBFA2F43D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D3BBC350-442A-DB4D-D59F-6D48FD609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299BE1DA-D62B-2722-FCF9-9C7785E423B8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E294683-4621-B3F8-D135-9CEF3CE6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14937D-0C40-9219-FEC5-5D20DD4F8F75}"/>
              </a:ext>
            </a:extLst>
          </p:cNvPr>
          <p:cNvSpPr txBox="1"/>
          <p:nvPr/>
        </p:nvSpPr>
        <p:spPr>
          <a:xfrm>
            <a:off x="330707" y="1347274"/>
            <a:ext cx="366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Tras estudio TRASMETIR </a:t>
            </a:r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  <a:sym typeface="Wingdings" pitchFamily="2" charset="2"/>
              </a:rPr>
              <a:t> 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B2BFD-9C68-DE52-B9B3-F52CD67E97DC}"/>
              </a:ext>
            </a:extLst>
          </p:cNvPr>
          <p:cNvSpPr txBox="1"/>
          <p:nvPr/>
        </p:nvSpPr>
        <p:spPr>
          <a:xfrm>
            <a:off x="206082" y="3380875"/>
            <a:ext cx="270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1ª fase: 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Estudio TRASMETIR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(resultados oncológicos pendientes)</a:t>
            </a:r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7188F684-A16C-D809-275E-2865DC43EE00}"/>
              </a:ext>
            </a:extLst>
          </p:cNvPr>
          <p:cNvSpPr/>
          <p:nvPr/>
        </p:nvSpPr>
        <p:spPr>
          <a:xfrm>
            <a:off x="3107355" y="3447357"/>
            <a:ext cx="1888851" cy="904973"/>
          </a:xfrm>
          <a:prstGeom prst="rightArrow">
            <a:avLst>
              <a:gd name="adj1" fmla="val 50000"/>
              <a:gd name="adj2" fmla="val 343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63CA98-486E-08F6-A231-C97E8FA1883B}"/>
              </a:ext>
            </a:extLst>
          </p:cNvPr>
          <p:cNvSpPr txBox="1"/>
          <p:nvPr/>
        </p:nvSpPr>
        <p:spPr>
          <a:xfrm>
            <a:off x="3247916" y="287644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Evidencias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científicas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184FEED-A0B7-6E92-5582-BF397448EDAE}"/>
              </a:ext>
            </a:extLst>
          </p:cNvPr>
          <p:cNvSpPr txBox="1"/>
          <p:nvPr/>
        </p:nvSpPr>
        <p:spPr>
          <a:xfrm>
            <a:off x="4694546" y="3421144"/>
            <a:ext cx="323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2ª fase: 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Grupo de trabajo: 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SETH-TRASMETIR-ONT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44E7D94-A122-FF8E-3E9F-4D12DDBBB14B}"/>
              </a:ext>
            </a:extLst>
          </p:cNvPr>
          <p:cNvSpPr txBox="1"/>
          <p:nvPr/>
        </p:nvSpPr>
        <p:spPr>
          <a:xfrm>
            <a:off x="4667836" y="4407557"/>
            <a:ext cx="380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0500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Registro de nuevas inclusiones </a:t>
            </a:r>
          </a:p>
          <a:p>
            <a:pPr marL="285750" indent="-190500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Mismos criterios que el estudio TRASMETIR</a:t>
            </a:r>
          </a:p>
          <a:p>
            <a:pPr marL="285750" indent="-190500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Revisión de resultados</a:t>
            </a:r>
          </a:p>
          <a:p>
            <a:pPr marL="285750" indent="-190500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Informe de resultados anuales</a:t>
            </a:r>
          </a:p>
        </p:txBody>
      </p:sp>
      <p:sp>
        <p:nvSpPr>
          <p:cNvPr id="20" name="Flecha derecha 19">
            <a:extLst>
              <a:ext uri="{FF2B5EF4-FFF2-40B4-BE49-F238E27FC236}">
                <a16:creationId xmlns:a16="http://schemas.microsoft.com/office/drawing/2014/main" id="{BFA04E9E-D192-4211-E821-BE0230B1E911}"/>
              </a:ext>
            </a:extLst>
          </p:cNvPr>
          <p:cNvSpPr/>
          <p:nvPr/>
        </p:nvSpPr>
        <p:spPr>
          <a:xfrm>
            <a:off x="7756341" y="3448926"/>
            <a:ext cx="2151230" cy="904973"/>
          </a:xfrm>
          <a:prstGeom prst="rightArrow">
            <a:avLst>
              <a:gd name="adj1" fmla="val 50000"/>
              <a:gd name="adj2" fmla="val 343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E11054-FB67-6024-31EE-1D07FDBE3CE9}"/>
              </a:ext>
            </a:extLst>
          </p:cNvPr>
          <p:cNvSpPr txBox="1"/>
          <p:nvPr/>
        </p:nvSpPr>
        <p:spPr>
          <a:xfrm>
            <a:off x="9986563" y="3278170"/>
            <a:ext cx="140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Indicación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expandida aceptada y </a:t>
            </a:r>
          </a:p>
          <a:p>
            <a:pPr algn="ctr"/>
            <a:r>
              <a:rPr lang="es-ES_tradn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auditada</a:t>
            </a:r>
          </a:p>
        </p:txBody>
      </p:sp>
    </p:spTree>
    <p:extLst>
      <p:ext uri="{BB962C8B-B14F-4D97-AF65-F5344CB8AC3E}">
        <p14:creationId xmlns:p14="http://schemas.microsoft.com/office/powerpoint/2010/main" val="425951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52AC2-CB73-521B-45FE-4CF3D490A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59F4F-4754-8FE5-02F6-D6A7361D3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11EA41F-1FE0-2ADF-0FF4-560810D33163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6143ED2-7C0F-E7A9-8A40-4F43C76484A7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7547156C-DE99-F5CA-1469-2D272C1D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603EFA8A-F1D6-5A36-C9BA-42B18DC94734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79AFDD13-0C08-9F85-6428-66454C4F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0D6E2270-44BB-47E2-8E33-A9D5C9BCB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551" y="1347274"/>
            <a:ext cx="3691879" cy="51800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EF69BE0-ABC4-0012-A977-C36DEB17AE37}"/>
              </a:ext>
            </a:extLst>
          </p:cNvPr>
          <p:cNvSpPr txBox="1"/>
          <p:nvPr/>
        </p:nvSpPr>
        <p:spPr>
          <a:xfrm>
            <a:off x="330707" y="1347274"/>
            <a:ext cx="366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Tras estudio TRASMETIR </a:t>
            </a:r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  <a:sym typeface="Wingdings" pitchFamily="2" charset="2"/>
              </a:rPr>
              <a:t> 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54A56F7-4F54-928C-686F-64C391EF7734}"/>
              </a:ext>
            </a:extLst>
          </p:cNvPr>
          <p:cNvSpPr txBox="1"/>
          <p:nvPr/>
        </p:nvSpPr>
        <p:spPr>
          <a:xfrm>
            <a:off x="641022" y="1763048"/>
            <a:ext cx="4792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Decisión de cada grupo</a:t>
            </a:r>
          </a:p>
          <a:p>
            <a:pPr marL="447675" lvl="1" indent="-261938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Mismos criterios del estudio TRASMETIR</a:t>
            </a:r>
          </a:p>
          <a:p>
            <a:pPr marL="447675" lvl="1" indent="-261938">
              <a:buFont typeface="Wingdings" pitchFamily="2" charset="2"/>
              <a:buChar char="ü"/>
            </a:pPr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Posibilidad de solicitar opinión del comité TRASMETIR</a:t>
            </a:r>
          </a:p>
        </p:txBody>
      </p:sp>
      <p:sp>
        <p:nvSpPr>
          <p:cNvPr id="13" name="Flecha abajo 12">
            <a:extLst>
              <a:ext uri="{FF2B5EF4-FFF2-40B4-BE49-F238E27FC236}">
                <a16:creationId xmlns:a16="http://schemas.microsoft.com/office/drawing/2014/main" id="{692C989A-CCED-0831-1455-7CE3236F9335}"/>
              </a:ext>
            </a:extLst>
          </p:cNvPr>
          <p:cNvSpPr/>
          <p:nvPr/>
        </p:nvSpPr>
        <p:spPr>
          <a:xfrm>
            <a:off x="961534" y="2573514"/>
            <a:ext cx="911358" cy="3016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D6C297-0865-5A59-23B4-BBF38F72BD68}"/>
              </a:ext>
            </a:extLst>
          </p:cNvPr>
          <p:cNvSpPr txBox="1"/>
          <p:nvPr/>
        </p:nvSpPr>
        <p:spPr>
          <a:xfrm>
            <a:off x="642590" y="2932750"/>
            <a:ext cx="6047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Envío de documento adjunto a la ONT (junto con inclusión en lista)</a:t>
            </a:r>
          </a:p>
        </p:txBody>
      </p:sp>
      <p:sp>
        <p:nvSpPr>
          <p:cNvPr id="15" name="Flecha abajo 14">
            <a:extLst>
              <a:ext uri="{FF2B5EF4-FFF2-40B4-BE49-F238E27FC236}">
                <a16:creationId xmlns:a16="http://schemas.microsoft.com/office/drawing/2014/main" id="{CB9B7054-7BFF-5B18-0063-74890B302305}"/>
              </a:ext>
            </a:extLst>
          </p:cNvPr>
          <p:cNvSpPr/>
          <p:nvPr/>
        </p:nvSpPr>
        <p:spPr>
          <a:xfrm>
            <a:off x="972530" y="3348085"/>
            <a:ext cx="911358" cy="3016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864A426-9749-8F04-C885-05AF06F5F7B8}"/>
              </a:ext>
            </a:extLst>
          </p:cNvPr>
          <p:cNvSpPr txBox="1"/>
          <p:nvPr/>
        </p:nvSpPr>
        <p:spPr>
          <a:xfrm>
            <a:off x="2086742" y="3355687"/>
            <a:ext cx="3345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Revisión de criterios por grupo de trabajo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AF872BD-42D2-F2CF-8BC8-11AF9225E74B}"/>
              </a:ext>
            </a:extLst>
          </p:cNvPr>
          <p:cNvCxnSpPr>
            <a:cxnSpLocks/>
          </p:cNvCxnSpPr>
          <p:nvPr/>
        </p:nvCxnSpPr>
        <p:spPr>
          <a:xfrm>
            <a:off x="622171" y="3846137"/>
            <a:ext cx="50050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lecha abajo 18">
            <a:extLst>
              <a:ext uri="{FF2B5EF4-FFF2-40B4-BE49-F238E27FC236}">
                <a16:creationId xmlns:a16="http://schemas.microsoft.com/office/drawing/2014/main" id="{F993CDB7-EB44-9024-07DA-7750C2A67167}"/>
              </a:ext>
            </a:extLst>
          </p:cNvPr>
          <p:cNvSpPr/>
          <p:nvPr/>
        </p:nvSpPr>
        <p:spPr>
          <a:xfrm rot="2250284">
            <a:off x="1733666" y="3968435"/>
            <a:ext cx="911358" cy="6002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B2A3EA-D3A7-1E6B-DD8A-8F854E7E1A46}"/>
              </a:ext>
            </a:extLst>
          </p:cNvPr>
          <p:cNvSpPr txBox="1"/>
          <p:nvPr/>
        </p:nvSpPr>
        <p:spPr>
          <a:xfrm>
            <a:off x="612745" y="4511926"/>
            <a:ext cx="172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Se acepta y </a:t>
            </a:r>
          </a:p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se incluye </a:t>
            </a:r>
          </a:p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en lista de espera</a:t>
            </a:r>
          </a:p>
        </p:txBody>
      </p:sp>
      <p:sp>
        <p:nvSpPr>
          <p:cNvPr id="21" name="Flecha abajo 20">
            <a:extLst>
              <a:ext uri="{FF2B5EF4-FFF2-40B4-BE49-F238E27FC236}">
                <a16:creationId xmlns:a16="http://schemas.microsoft.com/office/drawing/2014/main" id="{7564245D-5156-F2A3-F133-927756D32E20}"/>
              </a:ext>
            </a:extLst>
          </p:cNvPr>
          <p:cNvSpPr/>
          <p:nvPr/>
        </p:nvSpPr>
        <p:spPr>
          <a:xfrm rot="19137492">
            <a:off x="3203230" y="3963977"/>
            <a:ext cx="911358" cy="5803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699FCA8-8B52-85AD-8010-1DD06491F2E3}"/>
              </a:ext>
            </a:extLst>
          </p:cNvPr>
          <p:cNvSpPr txBox="1"/>
          <p:nvPr/>
        </p:nvSpPr>
        <p:spPr>
          <a:xfrm>
            <a:off x="3291205" y="4484620"/>
            <a:ext cx="2107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No se acepta y </a:t>
            </a:r>
          </a:p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se solicita aclaración </a:t>
            </a:r>
          </a:p>
          <a:p>
            <a:pPr algn="ctr"/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al grupo de trasplante</a:t>
            </a:r>
          </a:p>
        </p:txBody>
      </p:sp>
      <p:sp>
        <p:nvSpPr>
          <p:cNvPr id="23" name="Flecha izquierda 22">
            <a:extLst>
              <a:ext uri="{FF2B5EF4-FFF2-40B4-BE49-F238E27FC236}">
                <a16:creationId xmlns:a16="http://schemas.microsoft.com/office/drawing/2014/main" id="{C339BF39-DD94-36E8-8748-2FB15D92A3E7}"/>
              </a:ext>
            </a:extLst>
          </p:cNvPr>
          <p:cNvSpPr/>
          <p:nvPr/>
        </p:nvSpPr>
        <p:spPr>
          <a:xfrm>
            <a:off x="2444966" y="4793375"/>
            <a:ext cx="637604" cy="29223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Flecha derecha 23">
            <a:extLst>
              <a:ext uri="{FF2B5EF4-FFF2-40B4-BE49-F238E27FC236}">
                <a16:creationId xmlns:a16="http://schemas.microsoft.com/office/drawing/2014/main" id="{924733E4-CDF0-4291-780D-90AB3961ACBE}"/>
              </a:ext>
            </a:extLst>
          </p:cNvPr>
          <p:cNvSpPr/>
          <p:nvPr/>
        </p:nvSpPr>
        <p:spPr>
          <a:xfrm>
            <a:off x="5551184" y="4755272"/>
            <a:ext cx="679937" cy="2922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4CD5D16-2988-BD58-2087-DD16F1E2ABC2}"/>
              </a:ext>
            </a:extLst>
          </p:cNvPr>
          <p:cNvSpPr txBox="1"/>
          <p:nvPr/>
        </p:nvSpPr>
        <p:spPr>
          <a:xfrm>
            <a:off x="6476218" y="4746441"/>
            <a:ext cx="1150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Se rechaza</a:t>
            </a:r>
          </a:p>
        </p:txBody>
      </p:sp>
      <p:sp>
        <p:nvSpPr>
          <p:cNvPr id="26" name="Flecha abajo 25">
            <a:extLst>
              <a:ext uri="{FF2B5EF4-FFF2-40B4-BE49-F238E27FC236}">
                <a16:creationId xmlns:a16="http://schemas.microsoft.com/office/drawing/2014/main" id="{3C60E04D-3729-E4C9-F094-416226CE0C17}"/>
              </a:ext>
            </a:extLst>
          </p:cNvPr>
          <p:cNvSpPr/>
          <p:nvPr/>
        </p:nvSpPr>
        <p:spPr>
          <a:xfrm>
            <a:off x="985150" y="5430452"/>
            <a:ext cx="911358" cy="3016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6C0D030-E706-82C7-DE2B-E26DEFC897AA}"/>
              </a:ext>
            </a:extLst>
          </p:cNvPr>
          <p:cNvSpPr txBox="1"/>
          <p:nvPr/>
        </p:nvSpPr>
        <p:spPr>
          <a:xfrm>
            <a:off x="429570" y="5870631"/>
            <a:ext cx="3368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Seguimiento por grupo de trabajo. </a:t>
            </a:r>
          </a:p>
          <a:p>
            <a:r>
              <a:rPr lang="es-ES_tradnl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Auditoría anual de resultados. </a:t>
            </a:r>
          </a:p>
          <a:p>
            <a:r>
              <a:rPr lang="es-ES_tradnl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Informe a todos los grupos.</a:t>
            </a:r>
          </a:p>
        </p:txBody>
      </p:sp>
    </p:spTree>
    <p:extLst>
      <p:ext uri="{BB962C8B-B14F-4D97-AF65-F5344CB8AC3E}">
        <p14:creationId xmlns:p14="http://schemas.microsoft.com/office/powerpoint/2010/main" val="37046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F456-E176-3CB2-B15E-37251F73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77BAE-7819-C99B-CA6E-9D7F8E74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240248E-9D2D-EE91-4CC1-6722C2A73DC6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3E9F1F0-6802-B696-9316-C7C36DEEEFA5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F69AC0F0-9FA6-0F84-4609-C7C34A485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DD080D85-E21C-EC0E-8820-AA885C6BC4E6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73CD5937-66FA-60C7-8F07-DFACF914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E2EA3C-AED4-3EFA-30F1-5AD80F867DEA}"/>
              </a:ext>
            </a:extLst>
          </p:cNvPr>
          <p:cNvSpPr txBox="1"/>
          <p:nvPr/>
        </p:nvSpPr>
        <p:spPr>
          <a:xfrm>
            <a:off x="173255" y="1314989"/>
            <a:ext cx="650667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s-ES_tradnl" sz="1800" dirty="0">
                <a:solidFill>
                  <a:schemeClr val="tx2"/>
                </a:solidFill>
              </a:rPr>
              <a:t>H. U. La Fe (Valencia)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Virgen de las Nieves (Granada)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de Bellvitge (Barcelona)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de Badajoz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</a:t>
            </a:r>
            <a:r>
              <a:rPr lang="es-ES_tradnl" dirty="0">
                <a:solidFill>
                  <a:schemeClr val="tx2"/>
                </a:solidFill>
              </a:rPr>
              <a:t>A</a:t>
            </a:r>
            <a:r>
              <a:rPr lang="es-ES_tradnl" sz="1800" dirty="0">
                <a:solidFill>
                  <a:schemeClr val="tx2"/>
                </a:solidFill>
              </a:rPr>
              <a:t> Coruña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Regional Universitario de Málaga</a:t>
            </a:r>
          </a:p>
          <a:p>
            <a:pPr lvl="1"/>
            <a:r>
              <a:rPr lang="es-ES_tradnl" dirty="0">
                <a:solidFill>
                  <a:schemeClr val="tx2"/>
                </a:solidFill>
              </a:rPr>
              <a:t>H. U. Vall </a:t>
            </a:r>
            <a:r>
              <a:rPr lang="es-ES_tradnl" dirty="0" err="1">
                <a:solidFill>
                  <a:schemeClr val="tx2"/>
                </a:solidFill>
              </a:rPr>
              <a:t>d’Hebrón</a:t>
            </a:r>
            <a:r>
              <a:rPr lang="es-ES_tradnl" dirty="0">
                <a:solidFill>
                  <a:schemeClr val="tx2"/>
                </a:solidFill>
              </a:rPr>
              <a:t> (Barcelona)</a:t>
            </a:r>
            <a:endParaRPr lang="es-ES_tradnl" sz="1800" dirty="0">
              <a:solidFill>
                <a:schemeClr val="tx2"/>
              </a:solidFill>
            </a:endParaRP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de Cruces (Bilbao)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Clínica Universidad de Navarra (Pamplona)</a:t>
            </a:r>
          </a:p>
          <a:p>
            <a:pPr lvl="1"/>
            <a:r>
              <a:rPr lang="es-ES_tradnl" dirty="0">
                <a:solidFill>
                  <a:schemeClr val="tx2"/>
                </a:solidFill>
              </a:rPr>
              <a:t>H. Clínico Universitario de Zaragoza</a:t>
            </a:r>
            <a:endParaRPr lang="es-ES_tradnl" sz="1800" dirty="0">
              <a:solidFill>
                <a:schemeClr val="tx2"/>
              </a:solidFill>
            </a:endParaRP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Reina Sofía (Córdoba)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Marqués de Valdecilla (Santander)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12 de Octubre (Madrid)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Central de Asturias (Oviedo)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Virgen de La Arrixaca (Murcia)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Puerta de Hierro (Madrid)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Virgen del Rocío (Sevilla)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Son </a:t>
            </a:r>
            <a:r>
              <a:rPr lang="es-ES_tradnl" sz="1800" dirty="0" err="1">
                <a:solidFill>
                  <a:schemeClr val="tx2"/>
                </a:solidFill>
              </a:rPr>
              <a:t>Llàtzer</a:t>
            </a:r>
            <a:r>
              <a:rPr lang="es-ES_tradnl" sz="1800" dirty="0">
                <a:solidFill>
                  <a:schemeClr val="tx2"/>
                </a:solidFill>
              </a:rPr>
              <a:t> (Mallorca)</a:t>
            </a:r>
          </a:p>
          <a:p>
            <a:pPr lvl="1"/>
            <a:r>
              <a:rPr lang="es-ES_tradnl" sz="1800" dirty="0">
                <a:solidFill>
                  <a:schemeClr val="tx2"/>
                </a:solidFill>
              </a:rPr>
              <a:t>H. U. de Toledo</a:t>
            </a:r>
            <a:endParaRPr lang="es-ES_tradn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724083-58B3-50F5-0E2F-CF6B5CC05AEE}"/>
              </a:ext>
            </a:extLst>
          </p:cNvPr>
          <p:cNvSpPr txBox="1"/>
          <p:nvPr/>
        </p:nvSpPr>
        <p:spPr>
          <a:xfrm>
            <a:off x="6489280" y="1413846"/>
            <a:ext cx="4318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</a:rPr>
              <a:t>Gracias por </a:t>
            </a:r>
          </a:p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</a:rPr>
              <a:t>vuestra implicación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F62A31-038A-7C2D-54CD-C7ECC2BA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123" y="3374352"/>
            <a:ext cx="1793135" cy="7284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041F617-D2C8-5B05-2B7A-A6F2C4FE7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785" y="4524842"/>
            <a:ext cx="1859810" cy="676295"/>
          </a:xfrm>
          <a:prstGeom prst="rect">
            <a:avLst/>
          </a:prstGeom>
        </p:spPr>
      </p:pic>
      <p:pic>
        <p:nvPicPr>
          <p:cNvPr id="14" name="Imagen 1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02EEA57-88C0-F804-C682-DAA862A12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773" y="5515695"/>
            <a:ext cx="2127402" cy="7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3763-F000-5452-B612-B378F183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Gráfico, Gráfico de barras, Histograma&#10;&#10;El contenido generado por IA puede ser incorrecto.">
            <a:extLst>
              <a:ext uri="{FF2B5EF4-FFF2-40B4-BE49-F238E27FC236}">
                <a16:creationId xmlns:a16="http://schemas.microsoft.com/office/drawing/2014/main" id="{B2071F48-B48A-3759-9D75-02CD9D176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70" y="1407137"/>
            <a:ext cx="3097493" cy="19601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7D1C6A2-D453-AF9D-A0B6-B256547A8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4B8E1B6-4D1C-94A3-BBF0-86822DA535A3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7336FFF-B5E6-58B2-0205-CFC402CD7402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91FBBF78-4BE9-24BE-3393-CD71A83F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89735292-D018-D714-2913-A160480181FF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19E2B27-82C3-8B1A-5C23-328E85CE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2B33DA7-5590-E9D9-2144-94D430513977}"/>
              </a:ext>
            </a:extLst>
          </p:cNvPr>
          <p:cNvCxnSpPr>
            <a:cxnSpLocks/>
          </p:cNvCxnSpPr>
          <p:nvPr/>
        </p:nvCxnSpPr>
        <p:spPr>
          <a:xfrm>
            <a:off x="663879" y="3407622"/>
            <a:ext cx="10356661" cy="0"/>
          </a:xfrm>
          <a:prstGeom prst="straightConnector1">
            <a:avLst/>
          </a:prstGeom>
          <a:ln w="1333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AC7D293-4CFA-6C9B-44E0-7511DE1A27CA}"/>
              </a:ext>
            </a:extLst>
          </p:cNvPr>
          <p:cNvSpPr txBox="1"/>
          <p:nvPr/>
        </p:nvSpPr>
        <p:spPr>
          <a:xfrm>
            <a:off x="516404" y="3711713"/>
            <a:ext cx="15808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/>
              <a:t>2013</a:t>
            </a:r>
          </a:p>
          <a:p>
            <a:pPr algn="ctr"/>
            <a:r>
              <a:rPr lang="es-ES_tradnl" dirty="0"/>
              <a:t>SECA</a:t>
            </a:r>
          </a:p>
          <a:p>
            <a:pPr algn="ctr"/>
            <a:r>
              <a:rPr lang="es-ES_tradnl" sz="1600" dirty="0" err="1"/>
              <a:t>Hagness</a:t>
            </a:r>
            <a:r>
              <a:rPr lang="es-ES_tradnl" sz="1600" dirty="0"/>
              <a:t> M et 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B0B670-1A90-A8CC-74B7-5D5A461FC6F6}"/>
              </a:ext>
            </a:extLst>
          </p:cNvPr>
          <p:cNvSpPr txBox="1"/>
          <p:nvPr/>
        </p:nvSpPr>
        <p:spPr>
          <a:xfrm>
            <a:off x="2236392" y="3711713"/>
            <a:ext cx="15151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/>
              <a:t>2019</a:t>
            </a:r>
          </a:p>
          <a:p>
            <a:pPr algn="ctr"/>
            <a:r>
              <a:rPr lang="es-ES_tradnl" dirty="0"/>
              <a:t>SECA II</a:t>
            </a:r>
          </a:p>
          <a:p>
            <a:pPr algn="ctr"/>
            <a:r>
              <a:rPr lang="es-ES_tradnl" sz="1600" dirty="0" err="1"/>
              <a:t>Dueland</a:t>
            </a:r>
            <a:r>
              <a:rPr lang="es-ES_tradnl" sz="1600" dirty="0"/>
              <a:t> S et 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B110C7-E4A7-A19B-C512-4510BC3B3FAA}"/>
              </a:ext>
            </a:extLst>
          </p:cNvPr>
          <p:cNvSpPr txBox="1"/>
          <p:nvPr/>
        </p:nvSpPr>
        <p:spPr>
          <a:xfrm>
            <a:off x="3871850" y="3483151"/>
            <a:ext cx="55297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Editoriales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Series clínicas: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Botha</a:t>
            </a:r>
            <a:r>
              <a:rPr lang="es-ES_tradnl" sz="1600" dirty="0"/>
              <a:t> J et al.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Dueland</a:t>
            </a:r>
            <a:r>
              <a:rPr lang="es-ES_tradnl" sz="1600" dirty="0"/>
              <a:t> S et al. 2020 (SECA I a largo plazo)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Line PD et al. 2020 (RAPID)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Hernández-Alejandro R et al. 2022 (donante vivo)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Sasaki</a:t>
            </a:r>
            <a:r>
              <a:rPr lang="es-ES_tradnl" sz="1600" dirty="0"/>
              <a:t> K et al.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/>
              <a:t>Settmacher</a:t>
            </a:r>
            <a:r>
              <a:rPr lang="es-ES_tradnl" sz="1600" dirty="0"/>
              <a:t> U et al. 2023 (RAPID: LDLT/DDLT)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Byrne MM et al. 2025 (LDLT)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Casos aislados (múltiples)</a:t>
            </a:r>
          </a:p>
          <a:p>
            <a:endParaRPr lang="es-ES_tradnl" sz="1600" dirty="0"/>
          </a:p>
        </p:txBody>
      </p:sp>
      <p:pic>
        <p:nvPicPr>
          <p:cNvPr id="19" name="Imagen 18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EF4D0F56-E893-70AC-F39D-31F6E0AB0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500" y="1270582"/>
            <a:ext cx="1812859" cy="92967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D5E9972-9489-F135-8C11-D761D30D4364}"/>
              </a:ext>
            </a:extLst>
          </p:cNvPr>
          <p:cNvSpPr txBox="1"/>
          <p:nvPr/>
        </p:nvSpPr>
        <p:spPr>
          <a:xfrm>
            <a:off x="6023023" y="1978767"/>
            <a:ext cx="3097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/>
              <a:t>Consenso SETH 2019</a:t>
            </a:r>
          </a:p>
          <a:p>
            <a:r>
              <a:rPr lang="es-ES_tradnl" sz="1800" dirty="0"/>
              <a:t>Consenso ILTS 2020</a:t>
            </a:r>
          </a:p>
          <a:p>
            <a:r>
              <a:rPr lang="es-ES_tradnl" sz="1800" dirty="0"/>
              <a:t>Guías clínicas IHPBA 2021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3BE301A-6093-900D-98BF-0BE44486D24E}"/>
              </a:ext>
            </a:extLst>
          </p:cNvPr>
          <p:cNvSpPr txBox="1"/>
          <p:nvPr/>
        </p:nvSpPr>
        <p:spPr>
          <a:xfrm>
            <a:off x="8878867" y="3711713"/>
            <a:ext cx="1492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800" dirty="0"/>
              <a:t>2024</a:t>
            </a:r>
          </a:p>
          <a:p>
            <a:pPr algn="ctr"/>
            <a:r>
              <a:rPr lang="es-ES_tradnl" dirty="0"/>
              <a:t>TRANSMET</a:t>
            </a:r>
          </a:p>
          <a:p>
            <a:pPr algn="ctr"/>
            <a:r>
              <a:rPr lang="es-ES_tradnl" sz="1600" dirty="0"/>
              <a:t>Adam R et al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5C1BF3B-E2F3-AB4D-4E9F-9FB183BDD95E}"/>
              </a:ext>
            </a:extLst>
          </p:cNvPr>
          <p:cNvSpPr/>
          <p:nvPr/>
        </p:nvSpPr>
        <p:spPr>
          <a:xfrm>
            <a:off x="1206637" y="3523823"/>
            <a:ext cx="233856" cy="21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4E19A13-DD27-CECF-CDC9-D432921024FF}"/>
              </a:ext>
            </a:extLst>
          </p:cNvPr>
          <p:cNvSpPr/>
          <p:nvPr/>
        </p:nvSpPr>
        <p:spPr>
          <a:xfrm>
            <a:off x="2874683" y="3538437"/>
            <a:ext cx="233856" cy="21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0B70ED9-0E4E-1BF9-199A-E179F2886C23}"/>
              </a:ext>
            </a:extLst>
          </p:cNvPr>
          <p:cNvSpPr/>
          <p:nvPr/>
        </p:nvSpPr>
        <p:spPr>
          <a:xfrm>
            <a:off x="9528077" y="3540525"/>
            <a:ext cx="233856" cy="212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F5D3C3AA-F25E-3912-C57D-E87E9524AC33}"/>
              </a:ext>
            </a:extLst>
          </p:cNvPr>
          <p:cNvCxnSpPr>
            <a:cxnSpLocks/>
          </p:cNvCxnSpPr>
          <p:nvPr/>
        </p:nvCxnSpPr>
        <p:spPr>
          <a:xfrm>
            <a:off x="6743207" y="6257152"/>
            <a:ext cx="4435829" cy="0"/>
          </a:xfrm>
          <a:prstGeom prst="straightConnector1">
            <a:avLst/>
          </a:prstGeom>
          <a:ln w="603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CE35945-F742-02A7-DE61-24F3B8C96611}"/>
              </a:ext>
            </a:extLst>
          </p:cNvPr>
          <p:cNvSpPr txBox="1"/>
          <p:nvPr/>
        </p:nvSpPr>
        <p:spPr>
          <a:xfrm>
            <a:off x="6645671" y="6345582"/>
            <a:ext cx="448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Estudio TRASMETIR (multicéntrico español)</a:t>
            </a:r>
          </a:p>
        </p:txBody>
      </p:sp>
    </p:spTree>
    <p:extLst>
      <p:ext uri="{BB962C8B-B14F-4D97-AF65-F5344CB8AC3E}">
        <p14:creationId xmlns:p14="http://schemas.microsoft.com/office/powerpoint/2010/main" val="425363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D0BD4-EA96-2A3A-CBAA-CA4F88BAC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085CD-B59F-0EA3-7BEB-8BADDD1A2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E7A3D38-CB59-5132-4BD3-3CABEB5A51E0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9646A40-B2DD-18AB-C477-0EF59DAE3230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12AB9090-5303-1D42-03BA-BD5915F2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CDFE2AE5-A12D-EAC7-2FC2-AFC6574DA921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E72A11CA-5A1B-0523-8BEE-5516F993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8CBC6D-0CED-92DE-C857-184CBBF04978}"/>
              </a:ext>
            </a:extLst>
          </p:cNvPr>
          <p:cNvSpPr txBox="1"/>
          <p:nvPr/>
        </p:nvSpPr>
        <p:spPr>
          <a:xfrm>
            <a:off x="332102" y="1438837"/>
            <a:ext cx="5985293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accent1">
                    <a:lumMod val="50000"/>
                  </a:schemeClr>
                </a:solidFill>
              </a:rPr>
              <a:t>ÍNDICE:</a:t>
            </a:r>
          </a:p>
          <a:p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444500"/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1.- Evidencia. Resultados oncológicos</a:t>
            </a:r>
          </a:p>
          <a:p>
            <a:pPr marL="890588" lvl="1" indent="-219075"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Series más relevantes</a:t>
            </a:r>
          </a:p>
          <a:p>
            <a:pPr marL="890588" lvl="1" indent="-219075"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Patrón de recidiva</a:t>
            </a:r>
          </a:p>
          <a:p>
            <a:pPr marL="719138" lvl="1" indent="-444500">
              <a:buFont typeface="Wingdings" pitchFamily="2" charset="2"/>
              <a:buChar char="Ø"/>
            </a:pP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444500"/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2.- Selección del paciente</a:t>
            </a:r>
          </a:p>
          <a:p>
            <a:pPr marL="719138" indent="-444500"/>
            <a:endParaRPr lang="es-ES_tradn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444500"/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3.- Cuestiones éticas</a:t>
            </a:r>
          </a:p>
          <a:p>
            <a:pPr marL="719138" indent="-444500"/>
            <a:endParaRPr lang="es-ES_tradnl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444500"/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4.- Innovación. Cuestiones pendientes de resolver</a:t>
            </a:r>
          </a:p>
          <a:p>
            <a:pPr marL="719138" indent="-444500"/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444500"/>
            <a:r>
              <a:rPr lang="es-ES_tradnl" sz="2000" dirty="0">
                <a:solidFill>
                  <a:schemeClr val="accent1">
                    <a:lumMod val="50000"/>
                  </a:schemeClr>
                </a:solidFill>
              </a:rPr>
              <a:t>5.- Estudio TRASMETIR</a:t>
            </a:r>
          </a:p>
          <a:p>
            <a:pPr marL="890588" lvl="1" indent="-219075"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Progresión del estudio</a:t>
            </a:r>
          </a:p>
          <a:p>
            <a:pPr marL="890588" lvl="1" indent="-219075"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¿Qué hemos aprendido?</a:t>
            </a:r>
          </a:p>
          <a:p>
            <a:pPr marL="890588" lvl="1" indent="-219075">
              <a:buFont typeface="Wingdings" pitchFamily="2" charset="2"/>
              <a:buChar char="Ø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Fase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</a:rPr>
              <a:t>posTRASMETIR</a:t>
            </a: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 descr="Imagen que contiene agua, lado, pequeño, colorido&#10;&#10;El contenido generado por IA puede ser incorrecto.">
            <a:extLst>
              <a:ext uri="{FF2B5EF4-FFF2-40B4-BE49-F238E27FC236}">
                <a16:creationId xmlns:a16="http://schemas.microsoft.com/office/drawing/2014/main" id="{3E1388EE-CE5D-F68D-205F-E38E8BE5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516" y="1247564"/>
            <a:ext cx="2569946" cy="2569946"/>
          </a:xfrm>
          <a:prstGeom prst="rect">
            <a:avLst/>
          </a:prstGeom>
        </p:spPr>
      </p:pic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B3F7EEF7-556F-16F4-08E9-78A75F5DD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239" y="2711699"/>
            <a:ext cx="2491131" cy="2491131"/>
          </a:xfrm>
          <a:prstGeom prst="rect">
            <a:avLst/>
          </a:prstGeom>
        </p:spPr>
      </p:pic>
      <p:pic>
        <p:nvPicPr>
          <p:cNvPr id="8" name="Imagen 7" descr="Imagen que contiene silla, tabla, agua, pequeño&#10;&#10;El contenido generado por IA puede ser incorrecto.">
            <a:extLst>
              <a:ext uri="{FF2B5EF4-FFF2-40B4-BE49-F238E27FC236}">
                <a16:creationId xmlns:a16="http://schemas.microsoft.com/office/drawing/2014/main" id="{37419DDF-B808-DC7C-D19A-27C173080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923" y="3964141"/>
            <a:ext cx="2569945" cy="25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CD6E-BC40-B01F-4BDC-33C5C1DD5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5BEE686-A8B0-F76D-FB57-1853B4FF2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374648"/>
              </p:ext>
            </p:extLst>
          </p:nvPr>
        </p:nvGraphicFramePr>
        <p:xfrm>
          <a:off x="224368" y="1969008"/>
          <a:ext cx="11743263" cy="441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280">
                  <a:extLst>
                    <a:ext uri="{9D8B030D-6E8A-4147-A177-3AD203B41FA5}">
                      <a16:colId xmlns:a16="http://schemas.microsoft.com/office/drawing/2014/main" val="2043742772"/>
                    </a:ext>
                  </a:extLst>
                </a:gridCol>
                <a:gridCol w="703423">
                  <a:extLst>
                    <a:ext uri="{9D8B030D-6E8A-4147-A177-3AD203B41FA5}">
                      <a16:colId xmlns:a16="http://schemas.microsoft.com/office/drawing/2014/main" val="870186389"/>
                    </a:ext>
                  </a:extLst>
                </a:gridCol>
                <a:gridCol w="750027">
                  <a:extLst>
                    <a:ext uri="{9D8B030D-6E8A-4147-A177-3AD203B41FA5}">
                      <a16:colId xmlns:a16="http://schemas.microsoft.com/office/drawing/2014/main" val="160452855"/>
                    </a:ext>
                  </a:extLst>
                </a:gridCol>
                <a:gridCol w="582479">
                  <a:extLst>
                    <a:ext uri="{9D8B030D-6E8A-4147-A177-3AD203B41FA5}">
                      <a16:colId xmlns:a16="http://schemas.microsoft.com/office/drawing/2014/main" val="30336372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93502419"/>
                    </a:ext>
                  </a:extLst>
                </a:gridCol>
                <a:gridCol w="950095">
                  <a:extLst>
                    <a:ext uri="{9D8B030D-6E8A-4147-A177-3AD203B41FA5}">
                      <a16:colId xmlns:a16="http://schemas.microsoft.com/office/drawing/2014/main" val="292024512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3281969384"/>
                    </a:ext>
                  </a:extLst>
                </a:gridCol>
                <a:gridCol w="2495152">
                  <a:extLst>
                    <a:ext uri="{9D8B030D-6E8A-4147-A177-3AD203B41FA5}">
                      <a16:colId xmlns:a16="http://schemas.microsoft.com/office/drawing/2014/main" val="1512800599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449014071"/>
                    </a:ext>
                  </a:extLst>
                </a:gridCol>
                <a:gridCol w="1785360">
                  <a:extLst>
                    <a:ext uri="{9D8B030D-6E8A-4147-A177-3AD203B41FA5}">
                      <a16:colId xmlns:a16="http://schemas.microsoft.com/office/drawing/2014/main" val="926823482"/>
                    </a:ext>
                  </a:extLst>
                </a:gridCol>
              </a:tblGrid>
              <a:tr h="554216">
                <a:tc>
                  <a:txBody>
                    <a:bodyPr/>
                    <a:lstStyle/>
                    <a:p>
                      <a:endParaRPr lang="es-ES_tradnl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(1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(3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(1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(3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 real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años)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 real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 (10 años)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80840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SECA I (n=21)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0" algn="ctr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43,5 % (75 % - 11 %)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26,1 % (50 % - 0 %)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004401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SECA II (n=15)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35 %</a:t>
                      </a: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393733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Hernández-Alejandro (n=10)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65 %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(1,5 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(1,5 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481742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Sasaki</a:t>
                      </a:r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 </a:t>
                      </a:r>
                      <a:r>
                        <a:rPr lang="es-ES_tradnl" sz="1400" i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(n=46)</a:t>
                      </a:r>
                    </a:p>
                    <a:p>
                      <a:pPr algn="ctr"/>
                      <a:r>
                        <a:rPr lang="es-ES_tradnl" sz="1400" i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75,1 %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53,7 %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89 %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60,4 %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97291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TRANSMET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(n=36/38)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TH: 73,2 % vs. QT: 9,3 %</a:t>
                      </a:r>
                    </a:p>
                    <a:p>
                      <a:pPr algn="ctr"/>
                      <a:r>
                        <a:rPr lang="es-ES_tradnl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(análisis por protocolo)</a:t>
                      </a:r>
                    </a:p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814801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Byrne MM (n=23)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02515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17949E0-7F63-C024-41CD-D8C474EA6F8E}"/>
              </a:ext>
            </a:extLst>
          </p:cNvPr>
          <p:cNvSpPr txBox="1"/>
          <p:nvPr/>
        </p:nvSpPr>
        <p:spPr>
          <a:xfrm>
            <a:off x="8302753" y="5037684"/>
            <a:ext cx="36196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Hagness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M.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2013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Dueland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S.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2019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Solheim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JM.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2022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Hernández-Alejandro. JAMA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Surgery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2022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Sasaki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K.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Oncol. 2023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Adam R.  Lancet. 2024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Byrne MM. Am J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Transplant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2025</a:t>
            </a:r>
            <a:endParaRPr lang="es-ES_tradnl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3B1467-A70B-DCD1-FCDD-67E5703B8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DFCD922-349F-4268-8AB1-F9E5B034F600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1370B09-4ADA-87B9-9EC6-CAA3F6C8C5A8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1A91E366-3F5A-BBBD-6944-8DF81A16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02AC3D5E-4C5F-328D-F453-C17CA252DA7F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2464487C-C60D-8A76-1113-B52D9959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68E68A-46AA-4A71-48B7-F6C9B09FAD19}"/>
              </a:ext>
            </a:extLst>
          </p:cNvPr>
          <p:cNvSpPr txBox="1"/>
          <p:nvPr/>
        </p:nvSpPr>
        <p:spPr>
          <a:xfrm>
            <a:off x="330707" y="1347274"/>
            <a:ext cx="721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1.- Resultados oncológicos. Series más relevantes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8011A-AA92-EBC8-A666-6C81400F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8C37844-DFE8-D63C-F497-28ADC79C0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79278"/>
              </p:ext>
            </p:extLst>
          </p:nvPr>
        </p:nvGraphicFramePr>
        <p:xfrm>
          <a:off x="224368" y="1969008"/>
          <a:ext cx="11743263" cy="441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280">
                  <a:extLst>
                    <a:ext uri="{9D8B030D-6E8A-4147-A177-3AD203B41FA5}">
                      <a16:colId xmlns:a16="http://schemas.microsoft.com/office/drawing/2014/main" val="2043742772"/>
                    </a:ext>
                  </a:extLst>
                </a:gridCol>
                <a:gridCol w="703423">
                  <a:extLst>
                    <a:ext uri="{9D8B030D-6E8A-4147-A177-3AD203B41FA5}">
                      <a16:colId xmlns:a16="http://schemas.microsoft.com/office/drawing/2014/main" val="870186389"/>
                    </a:ext>
                  </a:extLst>
                </a:gridCol>
                <a:gridCol w="750027">
                  <a:extLst>
                    <a:ext uri="{9D8B030D-6E8A-4147-A177-3AD203B41FA5}">
                      <a16:colId xmlns:a16="http://schemas.microsoft.com/office/drawing/2014/main" val="160452855"/>
                    </a:ext>
                  </a:extLst>
                </a:gridCol>
                <a:gridCol w="582479">
                  <a:extLst>
                    <a:ext uri="{9D8B030D-6E8A-4147-A177-3AD203B41FA5}">
                      <a16:colId xmlns:a16="http://schemas.microsoft.com/office/drawing/2014/main" val="30336372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93502419"/>
                    </a:ext>
                  </a:extLst>
                </a:gridCol>
                <a:gridCol w="950095">
                  <a:extLst>
                    <a:ext uri="{9D8B030D-6E8A-4147-A177-3AD203B41FA5}">
                      <a16:colId xmlns:a16="http://schemas.microsoft.com/office/drawing/2014/main" val="292024512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3281969384"/>
                    </a:ext>
                  </a:extLst>
                </a:gridCol>
                <a:gridCol w="2495152">
                  <a:extLst>
                    <a:ext uri="{9D8B030D-6E8A-4147-A177-3AD203B41FA5}">
                      <a16:colId xmlns:a16="http://schemas.microsoft.com/office/drawing/2014/main" val="1512800599"/>
                    </a:ext>
                  </a:extLst>
                </a:gridCol>
                <a:gridCol w="1932495">
                  <a:extLst>
                    <a:ext uri="{9D8B030D-6E8A-4147-A177-3AD203B41FA5}">
                      <a16:colId xmlns:a16="http://schemas.microsoft.com/office/drawing/2014/main" val="449014071"/>
                    </a:ext>
                  </a:extLst>
                </a:gridCol>
                <a:gridCol w="1785360">
                  <a:extLst>
                    <a:ext uri="{9D8B030D-6E8A-4147-A177-3AD203B41FA5}">
                      <a16:colId xmlns:a16="http://schemas.microsoft.com/office/drawing/2014/main" val="926823482"/>
                    </a:ext>
                  </a:extLst>
                </a:gridCol>
              </a:tblGrid>
              <a:tr h="554216">
                <a:tc>
                  <a:txBody>
                    <a:bodyPr/>
                    <a:lstStyle/>
                    <a:p>
                      <a:endParaRPr lang="es-ES_tradnl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(1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(3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SLE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(1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(3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 real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(5 años)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SG real </a:t>
                      </a:r>
                    </a:p>
                    <a:p>
                      <a:pPr algn="ctr"/>
                      <a:r>
                        <a:rPr lang="es-ES_tradnl" sz="1600" dirty="0">
                          <a:solidFill>
                            <a:schemeClr val="bg1"/>
                          </a:solidFill>
                        </a:rPr>
                        <a:t> (10 años)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80840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SECA I (n=21)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2075" indent="0" algn="ctr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43,5 % (75 % - 11 %)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26,1 % (50 % - 0 %)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004401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SECA II (n=15)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35 %</a:t>
                      </a: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393733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Hernández-Alejandro (n=10)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65 %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(1,5 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(1,5 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481742"/>
                  </a:ext>
                </a:extLst>
              </a:tr>
              <a:tr h="495878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Sasaki</a:t>
                      </a:r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K </a:t>
                      </a:r>
                      <a:r>
                        <a:rPr lang="es-ES_tradnl" sz="1400" i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(n=46)</a:t>
                      </a:r>
                    </a:p>
                    <a:p>
                      <a:pPr algn="ctr"/>
                      <a:r>
                        <a:rPr lang="es-ES_tradnl" sz="1400" i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75,1 %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53,7 %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89 %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60,4 %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97291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TRANSMET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(n=36/38)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TH: 73,2 % vs. QT: 9,3 %</a:t>
                      </a:r>
                    </a:p>
                    <a:p>
                      <a:pPr algn="ctr"/>
                      <a:r>
                        <a:rPr lang="es-ES_tradnl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(análisis por protocolo)</a:t>
                      </a:r>
                    </a:p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814801"/>
                  </a:ext>
                </a:extLst>
              </a:tr>
              <a:tr h="700063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Byrne MM (n=23)</a:t>
                      </a:r>
                    </a:p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3838" indent="-131763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s-ES_tradnl" sz="1400" dirty="0">
                        <a:solidFill>
                          <a:srgbClr val="8E2437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02515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6FF7491-60E7-389F-55CD-90E47B71D7EC}"/>
              </a:ext>
            </a:extLst>
          </p:cNvPr>
          <p:cNvSpPr txBox="1"/>
          <p:nvPr/>
        </p:nvSpPr>
        <p:spPr>
          <a:xfrm>
            <a:off x="8302753" y="5037684"/>
            <a:ext cx="36196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Hagness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M.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2013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Dueland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S.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2019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Solheim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JM.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2022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Hernández-Alejandro. JAMA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Surgery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2022</a:t>
            </a:r>
          </a:p>
          <a:p>
            <a:pPr algn="r"/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Sasaki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K. Ann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 Oncol. 2023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Adam R.  Lancet. 2024</a:t>
            </a:r>
          </a:p>
          <a:p>
            <a:pPr algn="r"/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Byrne MM. Am J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</a:rPr>
              <a:t>Transplant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</a:rPr>
              <a:t>. 2025</a:t>
            </a:r>
            <a:endParaRPr lang="es-ES_tradnl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F018F9-B336-EA8B-F53C-2EDE7ADBF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B6D452C-04ED-C0A0-AB51-F7A97724CF74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300710F-AF5F-69A9-A0C1-55BC7D579E5E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1FFDF1D2-C472-5576-2009-88F485C6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DC6773EE-C0E3-CB37-D3F7-CF6989803B23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4B9CBC71-2C78-7265-13D9-E4E7BC38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1C514D-7478-8C22-84EE-BEB6CF3F5FA5}"/>
              </a:ext>
            </a:extLst>
          </p:cNvPr>
          <p:cNvSpPr txBox="1"/>
          <p:nvPr/>
        </p:nvSpPr>
        <p:spPr>
          <a:xfrm>
            <a:off x="330707" y="1347274"/>
            <a:ext cx="721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1.- Resultados oncológicos. Series más relevantes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469D93-D7A3-DC5A-6428-11418C6195C3}"/>
              </a:ext>
            </a:extLst>
          </p:cNvPr>
          <p:cNvSpPr txBox="1"/>
          <p:nvPr/>
        </p:nvSpPr>
        <p:spPr>
          <a:xfrm rot="20471970">
            <a:off x="101196" y="3532143"/>
            <a:ext cx="11660436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B050"/>
                </a:solidFill>
              </a:rPr>
              <a:t>MEJORES RESULTADOS QUE CON QUIMIOTERAPIA PALIATIVA</a:t>
            </a:r>
          </a:p>
          <a:p>
            <a:pPr algn="ctr"/>
            <a:r>
              <a:rPr lang="es-ES_tradnl" sz="3200" b="1" dirty="0">
                <a:solidFill>
                  <a:srgbClr val="00B050"/>
                </a:solidFill>
              </a:rPr>
              <a:t>O CON RESECCIONES EN DOS TIEMPOS</a:t>
            </a:r>
          </a:p>
        </p:txBody>
      </p:sp>
    </p:spTree>
    <p:extLst>
      <p:ext uri="{BB962C8B-B14F-4D97-AF65-F5344CB8AC3E}">
        <p14:creationId xmlns:p14="http://schemas.microsoft.com/office/powerpoint/2010/main" val="278753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30D11-B09B-6075-9958-9C161B5D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462E8-4308-ECD6-3546-C56B4A27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AEB1B88-BAE6-A0CE-59B6-70733042F10E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DD9CD45-CD74-56B5-99FB-FC3105C70BA5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17A27C3F-5BF9-72A5-A853-F584D695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4E62534D-84CD-5DD4-0709-D2652215826E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C443B9C8-D21D-9D44-9D7E-8BFE97B7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E240BE-DABE-1FF9-E57C-A695923CFF65}"/>
              </a:ext>
            </a:extLst>
          </p:cNvPr>
          <p:cNvSpPr txBox="1"/>
          <p:nvPr/>
        </p:nvSpPr>
        <p:spPr>
          <a:xfrm>
            <a:off x="330707" y="1347274"/>
            <a:ext cx="796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1.- Resultados oncológicos. Patrón de recidiva diferente 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486FC7DC-19A4-0756-6894-6A024738D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5" t="16489" r="16052" b="23674"/>
          <a:stretch>
            <a:fillRect/>
          </a:stretch>
        </p:blipFill>
        <p:spPr>
          <a:xfrm>
            <a:off x="876822" y="2894354"/>
            <a:ext cx="6588688" cy="334395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0B9549-4756-ABE8-4994-FE1E357344F9}"/>
              </a:ext>
            </a:extLst>
          </p:cNvPr>
          <p:cNvSpPr txBox="1"/>
          <p:nvPr/>
        </p:nvSpPr>
        <p:spPr>
          <a:xfrm>
            <a:off x="1041378" y="2128865"/>
            <a:ext cx="170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</a:rPr>
              <a:t>TRASPLANTE</a:t>
            </a:r>
          </a:p>
          <a:p>
            <a:pPr algn="ctr"/>
            <a:r>
              <a:rPr lang="es-ES_tradnl" sz="2000" b="1" dirty="0">
                <a:solidFill>
                  <a:srgbClr val="002060"/>
                </a:solidFill>
              </a:rPr>
              <a:t>HEPÁTICO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5208E4-81EB-0794-CCD0-8A1425A50DD2}"/>
              </a:ext>
            </a:extLst>
          </p:cNvPr>
          <p:cNvSpPr txBox="1"/>
          <p:nvPr/>
        </p:nvSpPr>
        <p:spPr>
          <a:xfrm>
            <a:off x="5598182" y="2128864"/>
            <a:ext cx="1435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2060"/>
                </a:solidFill>
              </a:rPr>
              <a:t>RESECCIÓN </a:t>
            </a:r>
          </a:p>
          <a:p>
            <a:pPr algn="ctr"/>
            <a:r>
              <a:rPr lang="es-ES_tradnl" sz="2000" b="1" dirty="0">
                <a:solidFill>
                  <a:srgbClr val="002060"/>
                </a:solidFill>
              </a:rPr>
              <a:t>HEPÁTICA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981B6F-0434-6686-CF58-8850C114379B}"/>
              </a:ext>
            </a:extLst>
          </p:cNvPr>
          <p:cNvSpPr txBox="1"/>
          <p:nvPr/>
        </p:nvSpPr>
        <p:spPr>
          <a:xfrm>
            <a:off x="8327136" y="3300046"/>
            <a:ext cx="3195875" cy="2471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</a:rPr>
              <a:t>Recidiva frecuente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</a:rPr>
              <a:t>Recidiva pulmonar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</a:rPr>
              <a:t>Recidiva más indolente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chemeClr val="accent1">
                    <a:lumMod val="50000"/>
                  </a:schemeClr>
                </a:solidFill>
              </a:rPr>
              <a:t>Recidiva tratable</a:t>
            </a:r>
          </a:p>
        </p:txBody>
      </p:sp>
    </p:spTree>
    <p:extLst>
      <p:ext uri="{BB962C8B-B14F-4D97-AF65-F5344CB8AC3E}">
        <p14:creationId xmlns:p14="http://schemas.microsoft.com/office/powerpoint/2010/main" val="137742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F5DFF-9E99-4173-821A-047875AD2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412EC-3D70-11F2-88B7-FAD1351F3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87189FA-AD10-4197-15E2-6E21B02E6750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E0DB87F-A71A-A8F9-4092-995220AD507F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2137D37C-657E-0B5E-AAE5-0AC6C41D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1E9C81B7-F98A-CE72-7C76-7847FC24F4F8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56CB2F5E-A10C-DBFD-802C-613B1EA6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AF64BE-DF28-4E51-ABB7-54829E0733D7}"/>
              </a:ext>
            </a:extLst>
          </p:cNvPr>
          <p:cNvSpPr txBox="1"/>
          <p:nvPr/>
        </p:nvSpPr>
        <p:spPr>
          <a:xfrm>
            <a:off x="330707" y="1347274"/>
            <a:ext cx="796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1.- Resultados oncológicos. Patrón de recidiva diferente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7EBFC78-46C2-92FD-27E9-D63775B38602}"/>
              </a:ext>
            </a:extLst>
          </p:cNvPr>
          <p:cNvGrpSpPr/>
          <p:nvPr/>
        </p:nvGrpSpPr>
        <p:grpSpPr>
          <a:xfrm>
            <a:off x="3140866" y="2310248"/>
            <a:ext cx="3346525" cy="2965066"/>
            <a:chOff x="6721730" y="2892508"/>
            <a:chExt cx="3768669" cy="3652454"/>
          </a:xfrm>
        </p:grpSpPr>
        <p:pic>
          <p:nvPicPr>
            <p:cNvPr id="14" name="Imagen 13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4DD73391-B8DF-3123-EB17-3544B543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1730" y="2892508"/>
              <a:ext cx="3768669" cy="365245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3B73640-4C47-1374-DF11-8B7F8A6F3DFF}"/>
                </a:ext>
              </a:extLst>
            </p:cNvPr>
            <p:cNvSpPr txBox="1"/>
            <p:nvPr/>
          </p:nvSpPr>
          <p:spPr>
            <a:xfrm>
              <a:off x="9670259" y="4085700"/>
              <a:ext cx="4242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/>
                <a:t>56%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5F13B8A-1632-BD8E-D6D7-D8012B0F9582}"/>
                </a:ext>
              </a:extLst>
            </p:cNvPr>
            <p:cNvSpPr txBox="1"/>
            <p:nvPr/>
          </p:nvSpPr>
          <p:spPr>
            <a:xfrm>
              <a:off x="9518642" y="5049711"/>
              <a:ext cx="4242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/>
                <a:t>9 %</a:t>
              </a:r>
            </a:p>
          </p:txBody>
        </p:sp>
      </p:grpSp>
      <p:pic>
        <p:nvPicPr>
          <p:cNvPr id="17" name="Imagen 1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872DE07-CA77-E530-BF4C-2B8B92180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06" y="2499360"/>
            <a:ext cx="3059618" cy="27162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741E5DA-3034-A611-72F7-77F8CFB8B3E2}"/>
              </a:ext>
            </a:extLst>
          </p:cNvPr>
          <p:cNvSpPr txBox="1"/>
          <p:nvPr/>
        </p:nvSpPr>
        <p:spPr>
          <a:xfrm>
            <a:off x="4048318" y="5443742"/>
            <a:ext cx="255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accent1">
                    <a:lumMod val="50000"/>
                  </a:schemeClr>
                </a:solidFill>
              </a:rPr>
              <a:t>Dueland</a:t>
            </a:r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 S. Ann </a:t>
            </a:r>
            <a:r>
              <a:rPr lang="es-ES_tradnl" sz="1600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. 2015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32EDFE7-2320-1243-7FA2-96CF62B618AD}"/>
              </a:ext>
            </a:extLst>
          </p:cNvPr>
          <p:cNvSpPr txBox="1"/>
          <p:nvPr/>
        </p:nvSpPr>
        <p:spPr>
          <a:xfrm>
            <a:off x="9591107" y="5168279"/>
            <a:ext cx="2194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Adam R. Lancet. 2024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7481477-333F-F2F6-B592-3671837B0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711" y="2248290"/>
            <a:ext cx="4534836" cy="2833043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0907B97-A732-6C27-30A4-0CFC67BD0C44}"/>
              </a:ext>
            </a:extLst>
          </p:cNvPr>
          <p:cNvCxnSpPr/>
          <p:nvPr/>
        </p:nvCxnSpPr>
        <p:spPr>
          <a:xfrm>
            <a:off x="6876288" y="1987296"/>
            <a:ext cx="0" cy="457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45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04D72-B60D-B4AA-D47F-231EF3E2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EDDA5-4DC6-F461-3667-89D726BD4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7609134-CF9C-18F4-F2DF-7342CF97458E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EB89B25-CB93-E491-39A1-6894FF39D526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5B249492-DC3D-98B8-FC08-D34B9E95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B036314D-19B4-F17B-F126-2F165CED30F4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61EAA057-790E-7B73-24DC-C46E13E2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E08158-3704-E270-2390-65D6A10F30F8}"/>
              </a:ext>
            </a:extLst>
          </p:cNvPr>
          <p:cNvSpPr txBox="1"/>
          <p:nvPr/>
        </p:nvSpPr>
        <p:spPr>
          <a:xfrm>
            <a:off x="330707" y="1347274"/>
            <a:ext cx="796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1.- Resultados oncológicos. Patrón de recidiva diferente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71E8434-9F95-D9C7-4783-3CA8BE5A39D1}"/>
              </a:ext>
            </a:extLst>
          </p:cNvPr>
          <p:cNvGrpSpPr/>
          <p:nvPr/>
        </p:nvGrpSpPr>
        <p:grpSpPr>
          <a:xfrm>
            <a:off x="3140866" y="2310248"/>
            <a:ext cx="3346525" cy="2965066"/>
            <a:chOff x="6721730" y="2892508"/>
            <a:chExt cx="3768669" cy="3652454"/>
          </a:xfrm>
        </p:grpSpPr>
        <p:pic>
          <p:nvPicPr>
            <p:cNvPr id="14" name="Imagen 13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3480E0A3-3C01-68A6-7B06-AED409A1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1730" y="2892508"/>
              <a:ext cx="3768669" cy="365245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C8D2A19-2B78-892D-F240-50559948C71B}"/>
                </a:ext>
              </a:extLst>
            </p:cNvPr>
            <p:cNvSpPr txBox="1"/>
            <p:nvPr/>
          </p:nvSpPr>
          <p:spPr>
            <a:xfrm>
              <a:off x="9670259" y="4085700"/>
              <a:ext cx="4242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/>
                <a:t>56%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22B58CF-E614-B9E3-86C5-A8289DEE5473}"/>
                </a:ext>
              </a:extLst>
            </p:cNvPr>
            <p:cNvSpPr txBox="1"/>
            <p:nvPr/>
          </p:nvSpPr>
          <p:spPr>
            <a:xfrm>
              <a:off x="9518642" y="5049711"/>
              <a:ext cx="4242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/>
                <a:t>9 %</a:t>
              </a:r>
            </a:p>
          </p:txBody>
        </p:sp>
      </p:grpSp>
      <p:pic>
        <p:nvPicPr>
          <p:cNvPr id="17" name="Imagen 1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3E37041-0B67-FAB1-3E2B-DBFCE1BD4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06" y="2499360"/>
            <a:ext cx="3059618" cy="27162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DCB5194-5763-6BF4-7A84-3F6A24BDCCAA}"/>
              </a:ext>
            </a:extLst>
          </p:cNvPr>
          <p:cNvSpPr txBox="1"/>
          <p:nvPr/>
        </p:nvSpPr>
        <p:spPr>
          <a:xfrm>
            <a:off x="4048318" y="5443742"/>
            <a:ext cx="255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>
                <a:solidFill>
                  <a:schemeClr val="accent1">
                    <a:lumMod val="50000"/>
                  </a:schemeClr>
                </a:solidFill>
              </a:rPr>
              <a:t>Dueland</a:t>
            </a:r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 S. Ann </a:t>
            </a:r>
            <a:r>
              <a:rPr lang="es-ES_tradnl" sz="1600" dirty="0" err="1">
                <a:solidFill>
                  <a:schemeClr val="accent1">
                    <a:lumMod val="50000"/>
                  </a:schemeClr>
                </a:solidFill>
              </a:rPr>
              <a:t>Surg</a:t>
            </a:r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. 2015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2BCBAF9-3006-5F0B-3312-20E9578F6852}"/>
              </a:ext>
            </a:extLst>
          </p:cNvPr>
          <p:cNvSpPr txBox="1"/>
          <p:nvPr/>
        </p:nvSpPr>
        <p:spPr>
          <a:xfrm>
            <a:off x="9591107" y="5168279"/>
            <a:ext cx="2194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accent1">
                    <a:lumMod val="50000"/>
                  </a:schemeClr>
                </a:solidFill>
              </a:rPr>
              <a:t>Adam R. Lancet. 2024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8EF73E4-07F7-E532-FAEB-6533D9816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711" y="2248290"/>
            <a:ext cx="4534836" cy="2833043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7B40FE4-A4CC-EBD8-C237-223B8D310E94}"/>
              </a:ext>
            </a:extLst>
          </p:cNvPr>
          <p:cNvCxnSpPr/>
          <p:nvPr/>
        </p:nvCxnSpPr>
        <p:spPr>
          <a:xfrm>
            <a:off x="6876288" y="1987296"/>
            <a:ext cx="0" cy="457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1CCA05-74C0-ADCE-9602-485F5346331E}"/>
              </a:ext>
            </a:extLst>
          </p:cNvPr>
          <p:cNvSpPr txBox="1"/>
          <p:nvPr/>
        </p:nvSpPr>
        <p:spPr>
          <a:xfrm rot="20471970">
            <a:off x="1786598" y="3515938"/>
            <a:ext cx="82896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b="1" dirty="0">
                <a:solidFill>
                  <a:srgbClr val="00B050"/>
                </a:solidFill>
              </a:rPr>
              <a:t>RECIDIVA FRECUENTE PERO TRATABLE</a:t>
            </a:r>
          </a:p>
        </p:txBody>
      </p:sp>
    </p:spTree>
    <p:extLst>
      <p:ext uri="{BB962C8B-B14F-4D97-AF65-F5344CB8AC3E}">
        <p14:creationId xmlns:p14="http://schemas.microsoft.com/office/powerpoint/2010/main" val="142365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3F221-6454-F0D6-3DCA-FE0A5F80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A3789-1FD1-339B-EDEA-AB7C0C5A2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048" y="-52305"/>
            <a:ext cx="10717451" cy="1006605"/>
          </a:xfrm>
        </p:spPr>
        <p:txBody>
          <a:bodyPr>
            <a:noAutofit/>
          </a:bodyPr>
          <a:lstStyle/>
          <a:p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Actualización en trasplante hepático </a:t>
            </a:r>
            <a:b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sz="2200" b="1" dirty="0">
                <a:solidFill>
                  <a:schemeClr val="accent1">
                    <a:lumMod val="75000"/>
                  </a:schemeClr>
                </a:solidFill>
              </a:rPr>
              <a:t>por metástasis hepáticas de carcinoma colorrectal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BCEDCB5-8BAB-1BC5-AFAA-8229EC7EC261}"/>
              </a:ext>
            </a:extLst>
          </p:cNvPr>
          <p:cNvCxnSpPr/>
          <p:nvPr/>
        </p:nvCxnSpPr>
        <p:spPr>
          <a:xfrm>
            <a:off x="1171460" y="1100932"/>
            <a:ext cx="9849080" cy="0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022E2EC-AF38-0D07-C6C3-0F374A0CFB05}"/>
              </a:ext>
            </a:extLst>
          </p:cNvPr>
          <p:cNvGrpSpPr/>
          <p:nvPr/>
        </p:nvGrpSpPr>
        <p:grpSpPr>
          <a:xfrm>
            <a:off x="100207" y="187699"/>
            <a:ext cx="2316271" cy="814377"/>
            <a:chOff x="100207" y="187699"/>
            <a:chExt cx="2316271" cy="814377"/>
          </a:xfrm>
        </p:grpSpPr>
        <p:pic>
          <p:nvPicPr>
            <p:cNvPr id="5" name="Imagen 4" descr="Interfaz de usuario gráfica, Sitio web&#10;&#10;El contenido generado por IA puede ser incorrecto.">
              <a:extLst>
                <a:ext uri="{FF2B5EF4-FFF2-40B4-BE49-F238E27FC236}">
                  <a16:creationId xmlns:a16="http://schemas.microsoft.com/office/drawing/2014/main" id="{E0F8B8B1-E884-2BB8-7736-325F96D8E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7975"/>
            <a:stretch>
              <a:fillRect/>
            </a:stretch>
          </p:blipFill>
          <p:spPr>
            <a:xfrm>
              <a:off x="100207" y="187699"/>
              <a:ext cx="2316271" cy="814377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7ECA27B2-E414-169E-46D8-C43D3850A633}"/>
                </a:ext>
              </a:extLst>
            </p:cNvPr>
            <p:cNvCxnSpPr/>
            <p:nvPr/>
          </p:nvCxnSpPr>
          <p:spPr>
            <a:xfrm>
              <a:off x="2416478" y="202767"/>
              <a:ext cx="0" cy="7515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FC0009C-B682-1001-258F-7FBF76079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4" y="202767"/>
            <a:ext cx="1174272" cy="75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40970B-F703-ED44-CDAB-3ED6F12ED46E}"/>
              </a:ext>
            </a:extLst>
          </p:cNvPr>
          <p:cNvSpPr txBox="1"/>
          <p:nvPr/>
        </p:nvSpPr>
        <p:spPr>
          <a:xfrm>
            <a:off x="330707" y="1347274"/>
            <a:ext cx="379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2.- Selección del paciente</a:t>
            </a:r>
            <a:endParaRPr lang="es-ES_tradn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5613DE-439C-7924-03AB-2B0EF13B1549}"/>
              </a:ext>
            </a:extLst>
          </p:cNvPr>
          <p:cNvSpPr txBox="1"/>
          <p:nvPr/>
        </p:nvSpPr>
        <p:spPr>
          <a:xfrm>
            <a:off x="950976" y="2141704"/>
            <a:ext cx="789575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Factores clínicos favorables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Diámetro de la metástasis mayor &lt; 5,5 cm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Resección R0 del tumor primario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Enfermedad exclusivamente hepática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Respuesta a QT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Criterio cronológico (&gt; 2 años entre resección del primario y trasplante)</a:t>
            </a:r>
          </a:p>
          <a:p>
            <a:pPr lvl="1"/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Factores biológicos favorables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CEA &lt; 80 µg/L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Ausencia de mutación BRAF (V600E) o MSI</a:t>
            </a:r>
          </a:p>
          <a:p>
            <a:pPr lvl="1"/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</a:rPr>
              <a:t>Factores radiológicos favorables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</a:rPr>
              <a:t>PET-TC: MTV (volumen tumoral metabólico) &lt; 70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</a:rPr>
              <a:t>cc</a:t>
            </a: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 descr="Imagen en blanco y negro de un grupo de personas&#10;&#10;El contenido generado por IA puede ser incorrecto.">
            <a:extLst>
              <a:ext uri="{FF2B5EF4-FFF2-40B4-BE49-F238E27FC236}">
                <a16:creationId xmlns:a16="http://schemas.microsoft.com/office/drawing/2014/main" id="{7EA5165A-9727-9E63-5635-56E6EFAA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727" y="1501278"/>
            <a:ext cx="2302697" cy="15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77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373D7C-99F4-49E1-8360-2665725EFE2A}"/>
</file>

<file path=customXml/itemProps2.xml><?xml version="1.0" encoding="utf-8"?>
<ds:datastoreItem xmlns:ds="http://schemas.openxmlformats.org/officeDocument/2006/customXml" ds:itemID="{2C62C6E1-461E-423F-9C55-BAFF7733FD24}"/>
</file>

<file path=customXml/itemProps3.xml><?xml version="1.0" encoding="utf-8"?>
<ds:datastoreItem xmlns:ds="http://schemas.openxmlformats.org/officeDocument/2006/customXml" ds:itemID="{85178982-261B-4F4B-90B2-4AA52BC1D13B}"/>
</file>

<file path=docProps/app.xml><?xml version="1.0" encoding="utf-8"?>
<Properties xmlns="http://schemas.openxmlformats.org/officeDocument/2006/extended-properties" xmlns:vt="http://schemas.openxmlformats.org/officeDocument/2006/docPropsVTypes">
  <TotalTime>5998</TotalTime>
  <Words>1650</Words>
  <Application>Microsoft Macintosh PowerPoint</Application>
  <PresentationFormat>Panorámica</PresentationFormat>
  <Paragraphs>352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Wingdings</vt:lpstr>
      <vt:lpstr>Tema de Office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  <vt:lpstr>Actualización en trasplante hepático  por metástasis hepáticas de carcinoma colorrectal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 Montalvá Orón</dc:creator>
  <cp:lastModifiedBy>Eva Montalvá Orón</cp:lastModifiedBy>
  <cp:revision>39</cp:revision>
  <dcterms:created xsi:type="dcterms:W3CDTF">2025-10-04T15:00:32Z</dcterms:created>
  <dcterms:modified xsi:type="dcterms:W3CDTF">2025-10-26T05:24:50Z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</Properties>
</file>